
<file path=[Content_Types].xml><?xml version="1.0" encoding="utf-8"?>
<Types xmlns="http://schemas.openxmlformats.org/package/2006/content-types">
  <Default Extension="xml" ContentType="application/xml"/>
  <Default Extension="jpeg" ContentType="image/jpeg"/>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6"/>
  </p:notesMasterIdLst>
  <p:sldIdLst>
    <p:sldId id="256" r:id="rId2"/>
    <p:sldId id="264" r:id="rId3"/>
    <p:sldId id="258" r:id="rId4"/>
    <p:sldId id="259" r:id="rId5"/>
    <p:sldId id="260" r:id="rId6"/>
    <p:sldId id="261" r:id="rId7"/>
    <p:sldId id="262"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357" r:id="rId3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923"/>
    <p:restoredTop sz="93692"/>
  </p:normalViewPr>
  <p:slideViewPr>
    <p:cSldViewPr snapToGrid="0" snapToObjects="1">
      <p:cViewPr>
        <p:scale>
          <a:sx n="75" d="100"/>
          <a:sy n="75" d="100"/>
        </p:scale>
        <p:origin x="-440"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notesMaster" Target="notesMasters/notesMaster1.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presProps" Target="presProps.xml"/><Relationship Id="rId38" Type="http://schemas.openxmlformats.org/officeDocument/2006/relationships/viewProps" Target="viewProps.xml"/><Relationship Id="rId39" Type="http://schemas.openxmlformats.org/officeDocument/2006/relationships/theme" Target="theme/theme1.xml"/><Relationship Id="rId4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8461A8D-0B5F-0144-BC08-2C294A9F3CD8}" type="datetimeFigureOut">
              <a:rPr kumimoji="1" lang="zh-CN" altLang="en-US" smtClean="0"/>
              <a:t>2017/7/24</a:t>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5E027F8-A0AB-D441-B2C9-7E740D29DC0B}" type="slidenum">
              <a:rPr kumimoji="1" lang="zh-CN" altLang="en-US" smtClean="0"/>
              <a:t>‹#›</a:t>
            </a:fld>
            <a:endParaRPr kumimoji="1" lang="zh-CN" altLang="en-US"/>
          </a:p>
        </p:txBody>
      </p:sp>
    </p:spTree>
    <p:extLst>
      <p:ext uri="{BB962C8B-B14F-4D97-AF65-F5344CB8AC3E}">
        <p14:creationId xmlns:p14="http://schemas.microsoft.com/office/powerpoint/2010/main" val="3720487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A5E027F8-A0AB-D441-B2C9-7E740D29DC0B}" type="slidenum">
              <a:rPr kumimoji="1" lang="zh-CN" altLang="en-US" smtClean="0"/>
              <a:t>1</a:t>
            </a:fld>
            <a:endParaRPr kumimoji="1" lang="zh-CN" altLang="en-US"/>
          </a:p>
        </p:txBody>
      </p:sp>
    </p:spTree>
    <p:extLst>
      <p:ext uri="{BB962C8B-B14F-4D97-AF65-F5344CB8AC3E}">
        <p14:creationId xmlns:p14="http://schemas.microsoft.com/office/powerpoint/2010/main" val="1864641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幻灯片编号占位符 3"/>
          <p:cNvSpPr>
            <a:spLocks noGrp="1"/>
          </p:cNvSpPr>
          <p:nvPr>
            <p:ph type="sldNum" sz="quarter" idx="10"/>
          </p:nvPr>
        </p:nvSpPr>
        <p:spPr/>
        <p:txBody>
          <a:bodyPr/>
          <a:lstStyle/>
          <a:p>
            <a:fld id="{A5E027F8-A0AB-D441-B2C9-7E740D29DC0B}" type="slidenum">
              <a:rPr kumimoji="1" lang="zh-CN" altLang="en-US" smtClean="0"/>
              <a:t>2</a:t>
            </a:fld>
            <a:endParaRPr kumimoji="1" lang="zh-CN" altLang="en-US"/>
          </a:p>
        </p:txBody>
      </p:sp>
    </p:spTree>
    <p:extLst>
      <p:ext uri="{BB962C8B-B14F-4D97-AF65-F5344CB8AC3E}">
        <p14:creationId xmlns:p14="http://schemas.microsoft.com/office/powerpoint/2010/main" val="8051996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684212" y="685799"/>
            <a:ext cx="8001000" cy="2971801"/>
          </a:xfrm>
        </p:spPr>
        <p:txBody>
          <a:bodyPr anchor="b">
            <a:normAutofit/>
          </a:bodyPr>
          <a:lstStyle>
            <a:lvl1pPr algn="l">
              <a:defRPr sz="4800">
                <a:effectLst/>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684212" y="3843867"/>
            <a:ext cx="6400800" cy="1947333"/>
          </a:xfrm>
        </p:spPr>
        <p:txBody>
          <a:bodyPr anchor="t">
            <a:normAutofit/>
          </a:bodyPr>
          <a:lstStyle>
            <a:lvl1pPr marL="0" indent="0" algn="l">
              <a:buNone/>
              <a:defRPr sz="2100">
                <a:solidFill>
                  <a:schemeClr val="bg2">
                    <a:lumMod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3B6CDEDA-6732-2145-8CDF-E0F1BEF42DBA}"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cxnSp>
        <p:nvCxnSpPr>
          <p:cNvPr id="16" name="Straight Connector 15"/>
          <p:cNvCxnSpPr/>
          <p:nvPr/>
        </p:nvCxnSpPr>
        <p:spPr>
          <a:xfrm flipH="1">
            <a:off x="8228012" y="8467"/>
            <a:ext cx="3810000" cy="3810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6108170" y="91545"/>
            <a:ext cx="6080655" cy="6080655"/>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7235825" y="228600"/>
            <a:ext cx="4953000" cy="495300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335837" y="32278"/>
            <a:ext cx="4852989" cy="485298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H="1">
            <a:off x="7845426" y="609601"/>
            <a:ext cx="4343399" cy="4343399"/>
          </a:xfrm>
          <a:prstGeom prst="line">
            <a:avLst/>
          </a:prstGeom>
          <a:ln w="31750">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标题的全景图片">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17" name="Picture Placeholder 2"/>
          <p:cNvSpPr>
            <a:spLocks noGrp="1" noChangeAspect="1"/>
          </p:cNvSpPr>
          <p:nvPr>
            <p:ph type="pic" idx="13"/>
          </p:nvPr>
        </p:nvSpPr>
        <p:spPr>
          <a:xfrm>
            <a:off x="685800" y="533400"/>
            <a:ext cx="10818812" cy="31242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将图片拖动到占位符，或单击添加图标</a:t>
            </a:r>
            <a:endParaRPr lang="en-US" dirty="0"/>
          </a:p>
        </p:txBody>
      </p:sp>
      <p:sp>
        <p:nvSpPr>
          <p:cNvPr id="16" name="Text Placeholder 9"/>
          <p:cNvSpPr>
            <a:spLocks noGrp="1"/>
          </p:cNvSpPr>
          <p:nvPr>
            <p:ph type="body" sz="quarter" idx="14"/>
          </p:nvPr>
        </p:nvSpPr>
        <p:spPr>
          <a:xfrm>
            <a:off x="914402" y="3843867"/>
            <a:ext cx="8304210" cy="457200"/>
          </a:xfrm>
        </p:spPr>
        <p:txBody>
          <a:bodyPr anchor="t">
            <a:normAutofit/>
          </a:bodyPr>
          <a:lstStyle>
            <a:lvl1pPr marL="0" indent="0">
              <a:buFontTx/>
              <a:buNone/>
              <a:defRPr sz="16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Date Placeholder 2"/>
          <p:cNvSpPr>
            <a:spLocks noGrp="1"/>
          </p:cNvSpPr>
          <p:nvPr>
            <p:ph type="dt" sz="half" idx="10"/>
          </p:nvPr>
        </p:nvSpPr>
        <p:spPr/>
        <p:txBody>
          <a:bodyPr/>
          <a:lstStyle/>
          <a:p>
            <a:fld id="{576041BB-E0CB-7740-8581-8CEBFB95C556}" type="datetime1">
              <a:rPr lang="zh-CN" altLang="en-US" smtClean="0"/>
              <a:t>2017/7/24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题注">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anchor="ctr">
            <a:normAutofit/>
          </a:bodyPr>
          <a:lstStyle>
            <a:lvl1pPr algn="l">
              <a:defRPr sz="32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4212" y="4114800"/>
            <a:ext cx="8535988" cy="1879600"/>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B3042B37-E047-CD4A-B9A7-B4FB3E17A956}"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标题的引述">
    <p:spTree>
      <p:nvGrpSpPr>
        <p:cNvPr id="1" name=""/>
        <p:cNvGrpSpPr/>
        <p:nvPr/>
      </p:nvGrpSpPr>
      <p:grpSpPr>
        <a:xfrm>
          <a:off x="0" y="0"/>
          <a:ext cx="0" cy="0"/>
          <a:chOff x="0" y="0"/>
          <a:chExt cx="0" cy="0"/>
        </a:xfrm>
      </p:grpSpPr>
      <p:sp>
        <p:nvSpPr>
          <p:cNvPr id="2" name="Title 1"/>
          <p:cNvSpPr>
            <a:spLocks noGrp="1"/>
          </p:cNvSpPr>
          <p:nvPr>
            <p:ph type="title"/>
          </p:nvPr>
        </p:nvSpPr>
        <p:spPr>
          <a:xfrm>
            <a:off x="1141411" y="685800"/>
            <a:ext cx="9144001" cy="2743200"/>
          </a:xfrm>
        </p:spPr>
        <p:txBody>
          <a:bodyPr anchor="ctr">
            <a:normAutofit/>
          </a:bodyPr>
          <a:lstStyle>
            <a:lvl1pPr algn="l">
              <a:defRPr sz="3200" b="0" cap="all">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1446212" y="3429000"/>
            <a:ext cx="8534400"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smtClean="0"/>
              <a:t>单击此处编辑母版文本样式</a:t>
            </a:r>
          </a:p>
        </p:txBody>
      </p:sp>
      <p:sp>
        <p:nvSpPr>
          <p:cNvPr id="3" name="Text Placeholder 2"/>
          <p:cNvSpPr>
            <a:spLocks noGrp="1"/>
          </p:cNvSpPr>
          <p:nvPr>
            <p:ph type="body" idx="1"/>
          </p:nvPr>
        </p:nvSpPr>
        <p:spPr>
          <a:xfrm>
            <a:off x="684213" y="4301067"/>
            <a:ext cx="8534400" cy="1684865"/>
          </a:xfrm>
        </p:spPr>
        <p:txBody>
          <a:bodyPr anchor="ctr">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1D04856-210B-3748-BF12-D31DC7DD29D8}"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4" name="TextBox 13"/>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684212" y="3429000"/>
            <a:ext cx="8534400" cy="1697400"/>
          </a:xfrm>
        </p:spPr>
        <p:txBody>
          <a:bodyPr anchor="b">
            <a:normAutofit/>
          </a:bodyPr>
          <a:lstStyle>
            <a:lvl1pPr algn="l">
              <a:defRPr sz="32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4211" y="5132981"/>
            <a:ext cx="8535990" cy="860400"/>
          </a:xfrm>
        </p:spPr>
        <p:txBody>
          <a:bodyPr anchor="t">
            <a:normAutofit/>
          </a:bodyPr>
          <a:lstStyle>
            <a:lvl1pPr marL="0" indent="0" algn="l">
              <a:buNone/>
              <a:defRPr sz="20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3957A66C-ACD7-CF40-8DBF-46AA164EECF7}"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名片引述">
    <p:spTree>
      <p:nvGrpSpPr>
        <p:cNvPr id="1" name=""/>
        <p:cNvGrpSpPr/>
        <p:nvPr/>
      </p:nvGrpSpPr>
      <p:grpSpPr>
        <a:xfrm>
          <a:off x="0" y="0"/>
          <a:ext cx="0" cy="0"/>
          <a:chOff x="0" y="0"/>
          <a:chExt cx="0" cy="0"/>
        </a:xfrm>
      </p:grpSpPr>
      <p:sp>
        <p:nvSpPr>
          <p:cNvPr id="2" name="Title 1"/>
          <p:cNvSpPr>
            <a:spLocks noGrp="1"/>
          </p:cNvSpPr>
          <p:nvPr>
            <p:ph type="title"/>
          </p:nvPr>
        </p:nvSpPr>
        <p:spPr>
          <a:xfrm>
            <a:off x="1141413" y="685800"/>
            <a:ext cx="9144000" cy="2743200"/>
          </a:xfrm>
        </p:spPr>
        <p:txBody>
          <a:bodyPr anchor="ctr">
            <a:normAutofit/>
          </a:bodyPr>
          <a:lstStyle>
            <a:lvl1pPr algn="l">
              <a:defRPr sz="3200" b="0" cap="all">
                <a:solidFill>
                  <a:schemeClr val="tx1"/>
                </a:solidFill>
              </a:defRPr>
            </a:lvl1pPr>
          </a:lstStyle>
          <a:p>
            <a:r>
              <a:rPr lang="zh-CN" altLang="en-US" smtClean="0"/>
              <a:t>单击此处编辑母版标题样式</a:t>
            </a:r>
            <a:endParaRPr lang="en-US" dirty="0"/>
          </a:p>
        </p:txBody>
      </p:sp>
      <p:sp>
        <p:nvSpPr>
          <p:cNvPr id="10" name="Text Placeholder 9"/>
          <p:cNvSpPr>
            <a:spLocks noGrp="1"/>
          </p:cNvSpPr>
          <p:nvPr>
            <p:ph type="body" sz="quarter" idx="13"/>
          </p:nvPr>
        </p:nvSpPr>
        <p:spPr>
          <a:xfrm>
            <a:off x="684212" y="3928534"/>
            <a:ext cx="8534401" cy="1049866"/>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zh-CN" altLang="en-US" smtClean="0"/>
              <a:t>单击此处编辑母版文本样式</a:t>
            </a:r>
          </a:p>
        </p:txBody>
      </p:sp>
      <p:sp>
        <p:nvSpPr>
          <p:cNvPr id="3" name="Text Placeholder 2"/>
          <p:cNvSpPr>
            <a:spLocks noGrp="1"/>
          </p:cNvSpPr>
          <p:nvPr>
            <p:ph type="body" idx="1"/>
          </p:nvPr>
        </p:nvSpPr>
        <p:spPr>
          <a:xfrm>
            <a:off x="684211" y="4978400"/>
            <a:ext cx="8534401" cy="10160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C6077906-31B1-6F49-AE6F-A95E61797AB1}"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11" name="TextBox 10"/>
          <p:cNvSpPr txBox="1"/>
          <p:nvPr/>
        </p:nvSpPr>
        <p:spPr>
          <a:xfrm>
            <a:off x="531812" y="812222"/>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2" name="TextBox 11"/>
          <p:cNvSpPr txBox="1"/>
          <p:nvPr/>
        </p:nvSpPr>
        <p:spPr>
          <a:xfrm>
            <a:off x="10285412" y="276860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684213" y="685800"/>
            <a:ext cx="10058400" cy="2743200"/>
          </a:xfrm>
        </p:spPr>
        <p:txBody>
          <a:bodyPr vert="horz" lIns="91440" tIns="45720" rIns="91440" bIns="45720" rtlCol="0" anchor="ctr">
            <a:normAutofit/>
          </a:bodyPr>
          <a:lstStyle>
            <a:lvl1pPr>
              <a:defRPr lang="en-US" b="0" dirty="0"/>
            </a:lvl1pPr>
          </a:lstStyle>
          <a:p>
            <a:pPr marL="0" lvl="0"/>
            <a:r>
              <a:rPr lang="zh-CN" altLang="en-US" smtClean="0"/>
              <a:t>单击此处编辑母版标题样式</a:t>
            </a:r>
            <a:endParaRPr lang="en-US" dirty="0"/>
          </a:p>
        </p:txBody>
      </p:sp>
      <p:sp>
        <p:nvSpPr>
          <p:cNvPr id="10" name="Text Placeholder 9"/>
          <p:cNvSpPr>
            <a:spLocks noGrp="1"/>
          </p:cNvSpPr>
          <p:nvPr>
            <p:ph type="body" sz="quarter" idx="13"/>
          </p:nvPr>
        </p:nvSpPr>
        <p:spPr>
          <a:xfrm>
            <a:off x="684212" y="3928534"/>
            <a:ext cx="8534400" cy="838200"/>
          </a:xfrm>
        </p:spPr>
        <p:txBody>
          <a:bodyPr vert="horz" lIns="91440" tIns="45720" rIns="91440" bIns="45720" rtlCol="0" anchor="b">
            <a:normAutofit/>
          </a:bodyPr>
          <a:lstStyle>
            <a:lvl1pPr>
              <a:buNone/>
              <a:defRPr lang="en-US" sz="2400" b="0" cap="all" dirty="0">
                <a:ln w="3175" cmpd="sng">
                  <a:noFill/>
                </a:ln>
                <a:solidFill>
                  <a:schemeClr val="tx1"/>
                </a:solidFill>
                <a:effectLst/>
              </a:defRPr>
            </a:lvl1pPr>
          </a:lstStyle>
          <a:p>
            <a:pPr marL="0" lvl="0">
              <a:spcBef>
                <a:spcPct val="0"/>
              </a:spcBef>
              <a:buNone/>
            </a:pPr>
            <a:r>
              <a:rPr lang="zh-CN" altLang="en-US" smtClean="0"/>
              <a:t>单击此处编辑母版文本样式</a:t>
            </a:r>
          </a:p>
        </p:txBody>
      </p:sp>
      <p:sp>
        <p:nvSpPr>
          <p:cNvPr id="3" name="Text Placeholder 2"/>
          <p:cNvSpPr>
            <a:spLocks noGrp="1"/>
          </p:cNvSpPr>
          <p:nvPr>
            <p:ph type="body" idx="1"/>
          </p:nvPr>
        </p:nvSpPr>
        <p:spPr>
          <a:xfrm>
            <a:off x="684211" y="4766732"/>
            <a:ext cx="8534401" cy="1227667"/>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83C8BE9B-4C95-4846-A231-9F2EFB193DE3}"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70E74A10-1F2C-3145-8E44-81A261DB2D25}"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5212" y="685800"/>
            <a:ext cx="2057400" cy="45720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85800" y="685800"/>
            <a:ext cx="7823200" cy="5308600"/>
          </a:xfrm>
        </p:spPr>
        <p:txBody>
          <a:bodyPr vert="eaVert" anchor="t"/>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5F280B46-EC02-B54E-80AA-89E312218436}"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nchor="ct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10"/>
          </p:nvPr>
        </p:nvSpPr>
        <p:spPr/>
        <p:txBody>
          <a:bodyPr/>
          <a:lstStyle/>
          <a:p>
            <a:fld id="{5D608C63-C420-044E-8B6F-22E344A7BEFE}"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84211" y="2006600"/>
            <a:ext cx="8534401" cy="2281600"/>
          </a:xfrm>
        </p:spPr>
        <p:txBody>
          <a:bodyPr anchor="b">
            <a:normAutofit/>
          </a:bodyPr>
          <a:lstStyle>
            <a:lvl1pPr algn="l">
              <a:defRPr sz="3600" b="0" cap="all"/>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4213" y="4495800"/>
            <a:ext cx="8534400" cy="1498600"/>
          </a:xfrm>
        </p:spPr>
        <p:txBody>
          <a:bodyPr anchor="t">
            <a:normAutofit/>
          </a:bodyPr>
          <a:lstStyle>
            <a:lvl1pPr marL="0" indent="0" algn="l">
              <a:buNone/>
              <a:defRPr sz="1800">
                <a:solidFill>
                  <a:schemeClr val="bg2">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08B1942D-7B0C-A047-8E89-947BF397395A}" type="datetime1">
              <a:rPr lang="zh-CN" altLang="en-US" smtClean="0"/>
              <a:t>2017/7/24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84211" y="685800"/>
            <a:ext cx="4937655" cy="3615267"/>
          </a:xfrm>
        </p:spPr>
        <p:txBody>
          <a:bodyPr>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Content Placeholder 3"/>
          <p:cNvSpPr>
            <a:spLocks noGrp="1"/>
          </p:cNvSpPr>
          <p:nvPr>
            <p:ph sz="half" idx="2"/>
          </p:nvPr>
        </p:nvSpPr>
        <p:spPr>
          <a:xfrm>
            <a:off x="5808133" y="685801"/>
            <a:ext cx="4934479" cy="3615266"/>
          </a:xfrm>
        </p:spPr>
        <p:txBody>
          <a:bodyPr>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382FC5E-0C9C-BB4A-8482-6F1AB7B8A6D4}" type="datetime1">
              <a:rPr lang="zh-CN" altLang="en-US" smtClean="0"/>
              <a:t>2017/7/24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972080" y="685800"/>
            <a:ext cx="4649787"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684211" y="1270529"/>
            <a:ext cx="4937655" cy="3030538"/>
          </a:xfrm>
        </p:spPr>
        <p:txBody>
          <a:bodyPr anchor="t">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5" name="Text Placeholder 4"/>
          <p:cNvSpPr>
            <a:spLocks noGrp="1"/>
          </p:cNvSpPr>
          <p:nvPr>
            <p:ph type="body" sz="quarter" idx="3"/>
          </p:nvPr>
        </p:nvSpPr>
        <p:spPr>
          <a:xfrm>
            <a:off x="6079066" y="685800"/>
            <a:ext cx="4665134" cy="576262"/>
          </a:xfrm>
        </p:spPr>
        <p:txBody>
          <a:bodyPr anchor="b">
            <a:noAutofit/>
          </a:bodyPr>
          <a:lstStyle>
            <a:lvl1pPr marL="0" indent="0">
              <a:buNone/>
              <a:defRPr sz="28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5806545" y="1262062"/>
            <a:ext cx="4929188" cy="3030538"/>
          </a:xfrm>
        </p:spPr>
        <p:txBody>
          <a:bodyPr anchor="t">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7" name="Date Placeholder 6"/>
          <p:cNvSpPr>
            <a:spLocks noGrp="1"/>
          </p:cNvSpPr>
          <p:nvPr>
            <p:ph type="dt" sz="half" idx="10"/>
          </p:nvPr>
        </p:nvSpPr>
        <p:spPr/>
        <p:txBody>
          <a:bodyPr/>
          <a:lstStyle/>
          <a:p>
            <a:fld id="{F1A97F28-A655-0A4C-BAF2-CC5810762608}" type="datetime1">
              <a:rPr lang="zh-CN" altLang="en-US" smtClean="0"/>
              <a:t>2017/7/24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E88B6F1-9177-AC40-B3C9-404E73A45906}" type="datetime1">
              <a:rPr lang="zh-CN" altLang="en-US" smtClean="0"/>
              <a:t>2017/7/24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998A75B-33F3-3E43-990E-9DE0B1172B3F}" type="datetime1">
              <a:rPr lang="zh-CN" altLang="en-US" smtClean="0"/>
              <a:t>2017/7/24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7085012" y="685800"/>
            <a:ext cx="3657600" cy="1371600"/>
          </a:xfrm>
        </p:spPr>
        <p:txBody>
          <a:bodyPr anchor="b">
            <a:normAutofit/>
          </a:bodyPr>
          <a:lstStyle>
            <a:lvl1pPr algn="l">
              <a:defRPr sz="2400" b="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684212" y="685800"/>
            <a:ext cx="5943601" cy="5308600"/>
          </a:xfrm>
        </p:spPr>
        <p:txBody>
          <a:bodyPr anchor="ctr">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Text Placeholder 3"/>
          <p:cNvSpPr>
            <a:spLocks noGrp="1"/>
          </p:cNvSpPr>
          <p:nvPr>
            <p:ph type="body" sz="half" idx="2"/>
          </p:nvPr>
        </p:nvSpPr>
        <p:spPr>
          <a:xfrm>
            <a:off x="7085012" y="2209799"/>
            <a:ext cx="3657600" cy="2091267"/>
          </a:xfrm>
        </p:spPr>
        <p:txBody>
          <a:bodyPr anchor="t">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9B8F9CFD-51A6-EA48-8485-B2B106B56781}" type="datetime1">
              <a:rPr lang="zh-CN" altLang="en-US" smtClean="0"/>
              <a:t>2017/7/24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4722812" y="1447800"/>
            <a:ext cx="6019800" cy="1143000"/>
          </a:xfrm>
        </p:spPr>
        <p:txBody>
          <a:bodyPr anchor="b">
            <a:normAutofit/>
          </a:bodyPr>
          <a:lstStyle>
            <a:lvl1pPr algn="l">
              <a:defRPr sz="2800" b="0"/>
            </a:lvl1pPr>
          </a:lstStyle>
          <a:p>
            <a:r>
              <a:rPr lang="zh-CN" altLang="en-US" smtClean="0"/>
              <a:t>单击此处编辑母版标题样式</a:t>
            </a:r>
            <a:endParaRPr lang="en-US" dirty="0"/>
          </a:p>
        </p:txBody>
      </p:sp>
      <p:sp>
        <p:nvSpPr>
          <p:cNvPr id="14" name="Picture Placeholder 2"/>
          <p:cNvSpPr>
            <a:spLocks noGrp="1" noChangeAspect="1"/>
          </p:cNvSpPr>
          <p:nvPr>
            <p:ph type="pic" idx="1"/>
          </p:nvPr>
        </p:nvSpPr>
        <p:spPr>
          <a:xfrm>
            <a:off x="989012" y="914400"/>
            <a:ext cx="3280974" cy="4572000"/>
          </a:xfrm>
          <a:prstGeom prst="snip2DiagRect">
            <a:avLst>
              <a:gd name="adj1" fmla="val 10815"/>
              <a:gd name="adj2" fmla="val 0"/>
            </a:avLst>
          </a:prstGeom>
          <a:ln w="15875">
            <a:solidFill>
              <a:schemeClr val="tx1">
                <a:alpha val="40000"/>
              </a:schemeClr>
            </a:soli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4722812" y="2777066"/>
            <a:ext cx="6021388" cy="2048933"/>
          </a:xfrm>
        </p:spPr>
        <p:txBody>
          <a:bodyPr anchor="t">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88C86640-2DC8-BC4D-9B5C-9EC47ED89E5B}" type="datetime1">
              <a:rPr lang="zh-CN" altLang="en-US" smtClean="0"/>
              <a:t>2017/7/24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6"/>
          <p:cNvGrpSpPr/>
          <p:nvPr/>
        </p:nvGrpSpPr>
        <p:grpSpPr>
          <a:xfrm>
            <a:off x="9206969" y="2963333"/>
            <a:ext cx="2981858" cy="3208867"/>
            <a:chOff x="9206969" y="2963333"/>
            <a:chExt cx="2981858" cy="3208867"/>
          </a:xfrm>
        </p:grpSpPr>
        <p:cxnSp>
          <p:nvCxnSpPr>
            <p:cNvPr id="8" name="Straight Connector 7"/>
            <p:cNvCxnSpPr/>
            <p:nvPr/>
          </p:nvCxnSpPr>
          <p:spPr>
            <a:xfrm flipH="1">
              <a:off x="11276012" y="2963333"/>
              <a:ext cx="912814" cy="912812"/>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flipH="1">
              <a:off x="9206969" y="3190344"/>
              <a:ext cx="2981857" cy="2981856"/>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H="1">
              <a:off x="10292292" y="3285067"/>
              <a:ext cx="1896534" cy="1896533"/>
            </a:xfrm>
            <a:prstGeom prst="line">
              <a:avLst/>
            </a:prstGeom>
            <a:ln w="952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10443103" y="3131080"/>
              <a:ext cx="1745722" cy="1745720"/>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10918826" y="3683001"/>
              <a:ext cx="1270001" cy="1269999"/>
            </a:xfrm>
            <a:prstGeom prst="line">
              <a:avLst/>
            </a:prstGeom>
            <a:ln w="28575">
              <a:solidFill>
                <a:schemeClr val="tx1"/>
              </a:solidFill>
            </a:ln>
          </p:spPr>
          <p:style>
            <a:lnRef idx="2">
              <a:schemeClr val="accent1"/>
            </a:lnRef>
            <a:fillRef idx="0">
              <a:schemeClr val="accent1"/>
            </a:fillRef>
            <a:effectRef idx="1">
              <a:schemeClr val="accent1"/>
            </a:effectRef>
            <a:fontRef idx="minor">
              <a:schemeClr val="tx1"/>
            </a:fontRef>
          </p:style>
        </p:cxnSp>
      </p:grpSp>
      <p:sp>
        <p:nvSpPr>
          <p:cNvPr id="2" name="Title Placeholder 1"/>
          <p:cNvSpPr>
            <a:spLocks noGrp="1"/>
          </p:cNvSpPr>
          <p:nvPr>
            <p:ph type="title"/>
          </p:nvPr>
        </p:nvSpPr>
        <p:spPr>
          <a:xfrm>
            <a:off x="684212" y="4487332"/>
            <a:ext cx="8534400" cy="1507067"/>
          </a:xfrm>
          <a:prstGeom prst="rect">
            <a:avLst/>
          </a:prstGeom>
          <a:effectLst/>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84212" y="685800"/>
            <a:ext cx="8534400" cy="3615267"/>
          </a:xfrm>
          <a:prstGeom prst="rect">
            <a:avLst/>
          </a:prstGeom>
        </p:spPr>
        <p:txBody>
          <a:bodyPr vert="horz" lIns="91440" tIns="45720" rIns="91440" bIns="45720" rtlCol="0" anchor="ctr">
            <a:normAutofit/>
          </a:bodyPr>
          <a:lstStyle/>
          <a:p>
            <a:pPr lvl="0"/>
            <a:r>
              <a:rPr lang="zh-CN" altLang="en-US" smtClean="0"/>
              <a:t>单击此处编辑母版文本样式</a:t>
            </a:r>
          </a:p>
          <a:p>
            <a:pPr lvl="1"/>
            <a:r>
              <a:rPr lang="zh-CN" altLang="en-US" smtClean="0"/>
              <a:t>二级</a:t>
            </a:r>
          </a:p>
          <a:p>
            <a:pPr lvl="2"/>
            <a:r>
              <a:rPr lang="zh-CN" altLang="en-US" smtClean="0"/>
              <a:t>三级</a:t>
            </a:r>
          </a:p>
          <a:p>
            <a:pPr lvl="3"/>
            <a:r>
              <a:rPr lang="zh-CN" altLang="en-US" smtClean="0"/>
              <a:t>四级</a:t>
            </a:r>
          </a:p>
          <a:p>
            <a:pPr lvl="4"/>
            <a:r>
              <a:rPr lang="zh-CN" altLang="en-US" smtClean="0"/>
              <a:t>五级</a:t>
            </a:r>
            <a:endParaRPr lang="en-US" dirty="0"/>
          </a:p>
        </p:txBody>
      </p:sp>
      <p:sp>
        <p:nvSpPr>
          <p:cNvPr id="4" name="Date Placeholder 3"/>
          <p:cNvSpPr>
            <a:spLocks noGrp="1"/>
          </p:cNvSpPr>
          <p:nvPr>
            <p:ph type="dt" sz="half" idx="2"/>
          </p:nvPr>
        </p:nvSpPr>
        <p:spPr>
          <a:xfrm>
            <a:off x="9904412" y="6172200"/>
            <a:ext cx="1600200" cy="365125"/>
          </a:xfrm>
          <a:prstGeom prst="rect">
            <a:avLst/>
          </a:prstGeom>
        </p:spPr>
        <p:txBody>
          <a:bodyPr vert="horz" lIns="91440" tIns="45720" rIns="91440" bIns="45720" rtlCol="0" anchor="t"/>
          <a:lstStyle>
            <a:lvl1pPr algn="r">
              <a:defRPr sz="1000" b="0" i="0">
                <a:solidFill>
                  <a:schemeClr val="bg2">
                    <a:lumMod val="50000"/>
                  </a:schemeClr>
                </a:solidFill>
                <a:effectLst/>
                <a:latin typeface="+mn-lt"/>
              </a:defRPr>
            </a:lvl1pPr>
          </a:lstStyle>
          <a:p>
            <a:fld id="{E9EDBBC1-4818-7446-8BFB-3FB73E1E7552}" type="datetime1">
              <a:rPr lang="zh-CN" altLang="en-US" smtClean="0"/>
              <a:t>2017/7/24</a:t>
            </a:fld>
            <a:endParaRPr lang="en-US" dirty="0"/>
          </a:p>
        </p:txBody>
      </p:sp>
      <p:sp>
        <p:nvSpPr>
          <p:cNvPr id="5" name="Footer Placeholder 4"/>
          <p:cNvSpPr>
            <a:spLocks noGrp="1"/>
          </p:cNvSpPr>
          <p:nvPr>
            <p:ph type="ftr" sz="quarter" idx="3"/>
          </p:nvPr>
        </p:nvSpPr>
        <p:spPr>
          <a:xfrm>
            <a:off x="684212" y="6172200"/>
            <a:ext cx="7543800" cy="365125"/>
          </a:xfrm>
          <a:prstGeom prst="rect">
            <a:avLst/>
          </a:prstGeom>
        </p:spPr>
        <p:txBody>
          <a:bodyPr vert="horz" lIns="91440" tIns="45720" rIns="91440" bIns="45720" rtlCol="0" anchor="t"/>
          <a:lstStyle>
            <a:lvl1pPr algn="l">
              <a:defRPr sz="1000" b="0" i="0">
                <a:solidFill>
                  <a:schemeClr val="bg2">
                    <a:lumMod val="50000"/>
                  </a:schemeClr>
                </a:solidFill>
                <a:effectLst/>
                <a:latin typeface="+mn-lt"/>
              </a:defRPr>
            </a:lvl1pPr>
          </a:lstStyle>
          <a:p>
            <a:endParaRPr lang="en-US" dirty="0"/>
          </a:p>
        </p:txBody>
      </p:sp>
      <p:sp>
        <p:nvSpPr>
          <p:cNvPr id="6" name="Slide Number Placeholder 5"/>
          <p:cNvSpPr>
            <a:spLocks noGrp="1"/>
          </p:cNvSpPr>
          <p:nvPr>
            <p:ph type="sldNum" sz="quarter" idx="4"/>
          </p:nvPr>
        </p:nvSpPr>
        <p:spPr>
          <a:xfrm>
            <a:off x="10363200" y="5578475"/>
            <a:ext cx="1142245" cy="669925"/>
          </a:xfrm>
          <a:prstGeom prst="rect">
            <a:avLst/>
          </a:prstGeom>
        </p:spPr>
        <p:txBody>
          <a:bodyPr vert="horz" lIns="91440" tIns="45720" rIns="91440" bIns="45720" rtlCol="0" anchor="b"/>
          <a:lstStyle>
            <a:lvl1pPr algn="r">
              <a:defRPr sz="3200" b="0" i="0">
                <a:solidFill>
                  <a:schemeClr val="bg2">
                    <a:lumMod val="50000"/>
                  </a:schemeClr>
                </a:solidFill>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68" r:id="rId10"/>
    <p:sldLayoutId id="2147483663" r:id="rId11"/>
    <p:sldLayoutId id="2147483664" r:id="rId12"/>
    <p:sldLayoutId id="2147483665" r:id="rId13"/>
    <p:sldLayoutId id="2147483666" r:id="rId14"/>
    <p:sldLayoutId id="2147483667" r:id="rId15"/>
    <p:sldLayoutId id="2147483658" r:id="rId16"/>
    <p:sldLayoutId id="2147483659" r:id="rId17"/>
  </p:sldLayoutIdLst>
  <p:hf hdr="0" ftr="0" dt="0"/>
  <p:txStyles>
    <p:title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2000" kern="1200" cap="none">
          <a:solidFill>
            <a:schemeClr val="bg2">
              <a:lumMod val="7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800" kern="1200" cap="none">
          <a:solidFill>
            <a:schemeClr val="bg2">
              <a:lumMod val="7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600" kern="1200" cap="none">
          <a:solidFill>
            <a:schemeClr val="bg2">
              <a:lumMod val="7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80000"/>
        <a:buFont typeface="Wingdings 3" panose="05040102010807070707" pitchFamily="18" charset="2"/>
        <a:buChar char=""/>
        <a:defRPr sz="1400" kern="1200" cap="none">
          <a:solidFill>
            <a:schemeClr val="bg2">
              <a:lumMod val="7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hyperlink" Target="http://www.zzzcloud.cn/"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zzzcloud.cn/research/zyyj.html" TargetMode="External"/><Relationship Id="rId3" Type="http://schemas.openxmlformats.org/officeDocument/2006/relationships/image" Target="../media/image2.gi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84212" y="1643865"/>
            <a:ext cx="8358188" cy="1356194"/>
          </a:xfrm>
        </p:spPr>
        <p:txBody>
          <a:bodyPr>
            <a:normAutofit fontScale="90000"/>
          </a:bodyPr>
          <a:lstStyle/>
          <a:p>
            <a:r>
              <a:rPr kumimoji="1" lang="en-US" altLang="zh-CN" sz="5400" b="1" dirty="0" smtClean="0">
                <a:latin typeface="SimHei" charset="-122"/>
                <a:ea typeface="SimHei" charset="-122"/>
                <a:cs typeface="SimHei" charset="-122"/>
              </a:rPr>
              <a:t>2017</a:t>
            </a:r>
            <a:r>
              <a:rPr kumimoji="1" lang="zh-CN" altLang="en-US" sz="5400" b="1" dirty="0" smtClean="0">
                <a:latin typeface="SimHei" charset="-122"/>
                <a:ea typeface="SimHei" charset="-122"/>
                <a:cs typeface="SimHei" charset="-122"/>
              </a:rPr>
              <a:t>成都产业发展白皮书系列之产业发展报告</a:t>
            </a:r>
            <a:endParaRPr kumimoji="1" lang="zh-CN" altLang="en-US" sz="5400" b="1" dirty="0">
              <a:latin typeface="SimHei" charset="-122"/>
              <a:ea typeface="SimHei" charset="-122"/>
              <a:cs typeface="SimHei" charset="-122"/>
            </a:endParaRPr>
          </a:p>
        </p:txBody>
      </p:sp>
      <p:sp>
        <p:nvSpPr>
          <p:cNvPr id="3" name="副标题 2"/>
          <p:cNvSpPr>
            <a:spLocks noGrp="1"/>
          </p:cNvSpPr>
          <p:nvPr>
            <p:ph type="subTitle" idx="1"/>
          </p:nvPr>
        </p:nvSpPr>
        <p:spPr>
          <a:xfrm>
            <a:off x="684212" y="3165778"/>
            <a:ext cx="7088188" cy="1947333"/>
          </a:xfrm>
        </p:spPr>
        <p:txBody>
          <a:bodyPr>
            <a:normAutofit/>
          </a:bodyPr>
          <a:lstStyle/>
          <a:p>
            <a:r>
              <a:rPr kumimoji="1" lang="zh-CN" altLang="en-US" b="1" dirty="0" smtClean="0">
                <a:solidFill>
                  <a:schemeClr val="tx1"/>
                </a:solidFill>
              </a:rPr>
              <a:t>报告来源：</a:t>
            </a:r>
            <a:r>
              <a:rPr kumimoji="1" lang="zh-CN" altLang="en-US" b="1" u="sng" dirty="0" smtClean="0">
                <a:solidFill>
                  <a:schemeClr val="bg1"/>
                </a:solidFill>
              </a:rPr>
              <a:t>成都发改委官方网站</a:t>
            </a:r>
            <a:endParaRPr kumimoji="1" lang="en-US" altLang="zh-CN" b="1" u="sng" dirty="0" smtClean="0">
              <a:solidFill>
                <a:schemeClr val="bg1"/>
              </a:solidFill>
            </a:endParaRPr>
          </a:p>
          <a:p>
            <a:r>
              <a:rPr kumimoji="1" lang="zh-CN" altLang="en-US" b="1" dirty="0" smtClean="0">
                <a:solidFill>
                  <a:schemeClr val="tx1"/>
                </a:solidFill>
              </a:rPr>
              <a:t>发布日期：</a:t>
            </a:r>
            <a:r>
              <a:rPr kumimoji="1" lang="en-US" altLang="zh-CN" b="1" u="sng" dirty="0" smtClean="0">
                <a:solidFill>
                  <a:schemeClr val="bg1"/>
                </a:solidFill>
              </a:rPr>
              <a:t>2017</a:t>
            </a:r>
            <a:r>
              <a:rPr kumimoji="1" lang="zh-CN" altLang="en-US" b="1" u="sng" dirty="0" smtClean="0">
                <a:solidFill>
                  <a:schemeClr val="bg1"/>
                </a:solidFill>
              </a:rPr>
              <a:t>年</a:t>
            </a:r>
            <a:r>
              <a:rPr kumimoji="1" lang="en-US" altLang="zh-CN" b="1" u="sng" dirty="0" smtClean="0">
                <a:solidFill>
                  <a:schemeClr val="bg1"/>
                </a:solidFill>
              </a:rPr>
              <a:t>7</a:t>
            </a:r>
            <a:r>
              <a:rPr kumimoji="1" lang="zh-CN" altLang="en-US" b="1" u="sng" dirty="0" smtClean="0">
                <a:solidFill>
                  <a:schemeClr val="bg1"/>
                </a:solidFill>
              </a:rPr>
              <a:t>月</a:t>
            </a:r>
            <a:endParaRPr kumimoji="1" lang="en-US" altLang="zh-CN" b="1" u="sng" dirty="0" smtClean="0">
              <a:solidFill>
                <a:schemeClr val="bg1"/>
              </a:solidFill>
            </a:endParaRPr>
          </a:p>
          <a:p>
            <a:r>
              <a:rPr kumimoji="1" lang="zh-CN" altLang="en-US" b="1" dirty="0" smtClean="0">
                <a:solidFill>
                  <a:schemeClr val="tx1"/>
                </a:solidFill>
              </a:rPr>
              <a:t>报告整理：</a:t>
            </a:r>
            <a:r>
              <a:rPr kumimoji="1" lang="zh-CN" altLang="en-US" b="1" dirty="0" smtClean="0">
                <a:solidFill>
                  <a:schemeClr val="tx1"/>
                </a:solidFill>
                <a:hlinkClick r:id="rId3"/>
              </a:rPr>
              <a:t>四川众智云慧企业管理有限公司</a:t>
            </a:r>
            <a:endParaRPr kumimoji="1" lang="en-US" altLang="zh-CN" b="1" dirty="0" smtClean="0">
              <a:solidFill>
                <a:schemeClr val="tx1"/>
              </a:solidFill>
            </a:endParaRPr>
          </a:p>
          <a:p>
            <a:r>
              <a:rPr kumimoji="1" lang="zh-CN" altLang="en-US" b="1" dirty="0" smtClean="0">
                <a:solidFill>
                  <a:schemeClr val="tx1"/>
                </a:solidFill>
              </a:rPr>
              <a:t>版权说明：</a:t>
            </a:r>
            <a:r>
              <a:rPr kumimoji="1" lang="zh-CN" altLang="en-US" b="1" u="sng" dirty="0" smtClean="0">
                <a:solidFill>
                  <a:schemeClr val="bg1"/>
                </a:solidFill>
              </a:rPr>
              <a:t>版权归原作者，资料仅供研究，不作他用</a:t>
            </a:r>
            <a:endParaRPr kumimoji="1" lang="en-US" altLang="zh-CN" b="1" u="sng" dirty="0">
              <a:solidFill>
                <a:schemeClr val="bg1"/>
              </a:solidFill>
            </a:endParaRPr>
          </a:p>
        </p:txBody>
      </p:sp>
      <p:sp>
        <p:nvSpPr>
          <p:cNvPr id="4" name="副标题 2"/>
          <p:cNvSpPr txBox="1">
            <a:spLocks/>
          </p:cNvSpPr>
          <p:nvPr/>
        </p:nvSpPr>
        <p:spPr>
          <a:xfrm>
            <a:off x="2001838" y="4922657"/>
            <a:ext cx="5262562" cy="1947333"/>
          </a:xfrm>
          <a:prstGeom prst="rect">
            <a:avLst/>
          </a:prstGeom>
        </p:spPr>
        <p:txBody>
          <a:bodyPr vert="horz" lIns="91440" tIns="45720" rIns="91440" bIns="45720" rtlCol="0" anchor="t">
            <a:normAutofit/>
          </a:bodyPr>
          <a:lstStyle>
            <a:lvl1pPr marL="0" indent="0" algn="l" defTabSz="457200" rtl="0" eaLnBrk="1" latinLnBrk="0" hangingPunct="1">
              <a:spcBef>
                <a:spcPct val="20000"/>
              </a:spcBef>
              <a:spcAft>
                <a:spcPts val="600"/>
              </a:spcAft>
              <a:buClr>
                <a:schemeClr val="tx1"/>
              </a:buClr>
              <a:buSzPct val="80000"/>
              <a:buFont typeface="Wingdings 3" panose="05040102010807070707" pitchFamily="18" charset="2"/>
              <a:buNone/>
              <a:defRPr sz="2100" kern="1200" cap="none">
                <a:solidFill>
                  <a:schemeClr val="bg2">
                    <a:lumMod val="75000"/>
                  </a:schemeClr>
                </a:solidFill>
                <a:effectLst/>
                <a:latin typeface="+mn-lt"/>
                <a:ea typeface="+mn-ea"/>
                <a:cs typeface="+mn-cs"/>
              </a:defRPr>
            </a:lvl1pPr>
            <a:lvl2pPr marL="457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8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6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tx1"/>
              </a:buClr>
              <a:buSzPct val="80000"/>
              <a:buFont typeface="Wingdings 3" panose="05040102010807070707" pitchFamily="18" charset="2"/>
              <a:buNone/>
              <a:defRPr sz="1400" kern="1200" cap="none">
                <a:solidFill>
                  <a:schemeClr val="tx1">
                    <a:tint val="75000"/>
                  </a:schemeClr>
                </a:solidFill>
                <a:effectLst/>
                <a:latin typeface="+mn-lt"/>
                <a:ea typeface="+mn-ea"/>
                <a:cs typeface="+mn-cs"/>
              </a:defRPr>
            </a:lvl9pPr>
          </a:lstStyle>
          <a:p>
            <a:r>
              <a:rPr kumimoji="1" lang="zh-CN" altLang="en-US" b="1" u="sng" dirty="0" smtClean="0">
                <a:solidFill>
                  <a:schemeClr val="bg1"/>
                </a:solidFill>
              </a:rPr>
              <a:t>其他报告</a:t>
            </a:r>
            <a:r>
              <a:rPr kumimoji="1" lang="zh-CN" altLang="en-US" b="1" u="sng" smtClean="0">
                <a:solidFill>
                  <a:schemeClr val="bg1"/>
                </a:solidFill>
              </a:rPr>
              <a:t>见封底，下载后</a:t>
            </a:r>
            <a:r>
              <a:rPr kumimoji="1" lang="en-US" altLang="zh-CN" b="1" u="sng" dirty="0" smtClean="0">
                <a:solidFill>
                  <a:schemeClr val="bg1"/>
                </a:solidFill>
              </a:rPr>
              <a:t>24</a:t>
            </a:r>
            <a:r>
              <a:rPr kumimoji="1" lang="zh-CN" altLang="en-US" b="1" u="sng" dirty="0" smtClean="0">
                <a:solidFill>
                  <a:schemeClr val="bg1"/>
                </a:solidFill>
              </a:rPr>
              <a:t>小时内删除</a:t>
            </a:r>
            <a:endParaRPr kumimoji="1" lang="en-US" altLang="zh-CN" b="1" u="sng" dirty="0" smtClean="0">
              <a:solidFill>
                <a:schemeClr val="bg1"/>
              </a:solidFill>
            </a:endParaRPr>
          </a:p>
          <a:p>
            <a:r>
              <a:rPr kumimoji="1" lang="zh-CN" altLang="en-US" b="1" u="sng" dirty="0" smtClean="0">
                <a:solidFill>
                  <a:schemeClr val="bg1"/>
                </a:solidFill>
              </a:rPr>
              <a:t>如侵权请联系</a:t>
            </a:r>
            <a:r>
              <a:rPr kumimoji="1" lang="en-US" altLang="zh-CN" b="1" u="sng" dirty="0" smtClean="0">
                <a:solidFill>
                  <a:schemeClr val="bg1"/>
                </a:solidFill>
              </a:rPr>
              <a:t>400-8080-966</a:t>
            </a:r>
          </a:p>
          <a:p>
            <a:r>
              <a:rPr kumimoji="1" lang="zh-CN" altLang="en-US" b="1" u="sng" dirty="0" smtClean="0">
                <a:solidFill>
                  <a:schemeClr val="bg1"/>
                </a:solidFill>
              </a:rPr>
              <a:t>或登录 </a:t>
            </a:r>
            <a:r>
              <a:rPr kumimoji="1" lang="en-US" altLang="zh-CN" b="1" u="sng" dirty="0" smtClean="0">
                <a:solidFill>
                  <a:schemeClr val="bg1"/>
                </a:solidFill>
              </a:rPr>
              <a:t> </a:t>
            </a:r>
            <a:r>
              <a:rPr kumimoji="1" lang="en-US" altLang="zh-CN" b="1" u="sng" dirty="0" smtClean="0">
                <a:solidFill>
                  <a:schemeClr val="bg1"/>
                </a:solidFill>
                <a:hlinkClick r:id="rId3"/>
              </a:rPr>
              <a:t>www.zzzcloud.cn</a:t>
            </a:r>
            <a:endParaRPr kumimoji="1" lang="en-US" altLang="zh-CN" b="1" u="sng" dirty="0" smtClean="0">
              <a:solidFill>
                <a:schemeClr val="bg1"/>
              </a:solidFill>
            </a:endParaRPr>
          </a:p>
        </p:txBody>
      </p:sp>
    </p:spTree>
    <p:extLst>
      <p:ext uri="{BB962C8B-B14F-4D97-AF65-F5344CB8AC3E}">
        <p14:creationId xmlns:p14="http://schemas.microsoft.com/office/powerpoint/2010/main" val="130041017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（二）建设全面创新改革试验区有利成都产业竞争力提升</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全球</a:t>
            </a:r>
            <a:r>
              <a:rPr kumimoji="1" lang="zh-CN" altLang="en-US" sz="2400" dirty="0">
                <a:latin typeface="STFangsong" charset="-122"/>
                <a:ea typeface="STFangsong" charset="-122"/>
                <a:cs typeface="STFangsong" charset="-122"/>
              </a:rPr>
              <a:t>创新浪潮正重塑世界竞争格局，创新驱动战略为成都抢占产业发展制高点创造条件。四川是国家</a:t>
            </a:r>
            <a:r>
              <a:rPr kumimoji="1" lang="en-US" altLang="zh-CN" sz="2400" dirty="0">
                <a:latin typeface="STFangsong" charset="-122"/>
                <a:ea typeface="STFangsong" charset="-122"/>
                <a:cs typeface="STFangsong" charset="-122"/>
              </a:rPr>
              <a:t>8</a:t>
            </a:r>
            <a:r>
              <a:rPr kumimoji="1" lang="zh-CN" altLang="en-US" sz="2400" dirty="0">
                <a:latin typeface="STFangsong" charset="-122"/>
                <a:ea typeface="STFangsong" charset="-122"/>
                <a:cs typeface="STFangsong" charset="-122"/>
              </a:rPr>
              <a:t>个系统推进全面创新改革试验区之一，确定了以军民融合为特点的全面创新改革“一号工程”。成都作为四川全面创新改革试验区的核心区先行先试，大力实施创新驱动发展战略，突出企业创新主体作用，优化创新生态环境，打造具有国际影响力的区域创新创业中心，将为进一步提升产业核心竞争力提供强力支撑。</a:t>
            </a:r>
          </a:p>
        </p:txBody>
      </p:sp>
      <p:sp>
        <p:nvSpPr>
          <p:cNvPr id="3" name="幻灯片编号占位符 2"/>
          <p:cNvSpPr>
            <a:spLocks noGrp="1"/>
          </p:cNvSpPr>
          <p:nvPr>
            <p:ph type="sldNum" sz="quarter" idx="12"/>
          </p:nvPr>
        </p:nvSpPr>
        <p:spPr/>
        <p:txBody>
          <a:bodyPr/>
          <a:lstStyle/>
          <a:p>
            <a:fld id="{D57F1E4F-1CFF-5643-939E-217C01CDF565}" type="slidenum">
              <a:rPr lang="en-US" smtClean="0"/>
              <a:pPr/>
              <a:t>10</a:t>
            </a:fld>
            <a:endParaRPr lang="en-US" dirty="0"/>
          </a:p>
        </p:txBody>
      </p:sp>
    </p:spTree>
    <p:extLst>
      <p:ext uri="{BB962C8B-B14F-4D97-AF65-F5344CB8AC3E}">
        <p14:creationId xmlns:p14="http://schemas.microsoft.com/office/powerpoint/2010/main" val="5410742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（三）建设国家级新区有利拓展成都产业发展新空间</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国家级</a:t>
            </a:r>
            <a:r>
              <a:rPr kumimoji="1" lang="zh-CN" altLang="en-US" sz="2400" dirty="0">
                <a:latin typeface="STFangsong" charset="-122"/>
                <a:ea typeface="STFangsong" charset="-122"/>
                <a:cs typeface="STFangsong" charset="-122"/>
              </a:rPr>
              <a:t>新区（天府新区）的建设以及简阳市由成都代管，拓展了城市发展新空间，为成都加快建设区域重要新兴增长极、开辟经济建设“第二主战场”提供了重大机遇。天府新区正加快建设以现代制造业为主、高技术服务业集聚、宜业宜商宜居的国际化现代新区。围绕天府国际机场建设，成都将高标准推进空港经济区建设，以临空经济为主导，重点布局航空装备、智能装备、空港物流等高附加值产业，打造天府国际空港新城，努力形成内陆临空经济新兴聚集区。</a:t>
            </a:r>
          </a:p>
        </p:txBody>
      </p:sp>
      <p:sp>
        <p:nvSpPr>
          <p:cNvPr id="3" name="幻灯片编号占位符 2"/>
          <p:cNvSpPr>
            <a:spLocks noGrp="1"/>
          </p:cNvSpPr>
          <p:nvPr>
            <p:ph type="sldNum" sz="quarter" idx="12"/>
          </p:nvPr>
        </p:nvSpPr>
        <p:spPr/>
        <p:txBody>
          <a:bodyPr/>
          <a:lstStyle/>
          <a:p>
            <a:fld id="{D57F1E4F-1CFF-5643-939E-217C01CDF565}" type="slidenum">
              <a:rPr lang="en-US" smtClean="0"/>
              <a:pPr/>
              <a:t>11</a:t>
            </a:fld>
            <a:endParaRPr lang="en-US" dirty="0"/>
          </a:p>
        </p:txBody>
      </p:sp>
    </p:spTree>
    <p:extLst>
      <p:ext uri="{BB962C8B-B14F-4D97-AF65-F5344CB8AC3E}">
        <p14:creationId xmlns:p14="http://schemas.microsoft.com/office/powerpoint/2010/main" val="17396391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（四）建设四川自贸试验区有利提升成都双向投资水平</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成都</a:t>
            </a:r>
            <a:r>
              <a:rPr kumimoji="1" lang="zh-CN" altLang="en-US" sz="2400" dirty="0">
                <a:latin typeface="STFangsong" charset="-122"/>
                <a:ea typeface="STFangsong" charset="-122"/>
                <a:cs typeface="STFangsong" charset="-122"/>
              </a:rPr>
              <a:t>自贸试验区是国家扩大开放和深化改革的试验田，为成都打造向西向南开放门户和内陆开放型经济高地提供国家战略平台。对外商投资实行准入前国民待遇加负面清单管理制度，完善投资者权益保障机制，加强境外投资“一站式”综合服务平台建设，全面提升成都双向投资水平，让成都深度融入国际市场。推进大部门制改革和建设大市场监管体系，最大限度向自贸试验区及市场主体放权、授权和还权，增强政府行为的法治化、科学化和透明度，将推动成都形成国际化、法治化、便利化的营商</a:t>
            </a:r>
            <a:r>
              <a:rPr kumimoji="1" lang="zh-CN" altLang="en-US" sz="2400" dirty="0" smtClean="0">
                <a:latin typeface="STFangsong" charset="-122"/>
                <a:ea typeface="STFangsong" charset="-122"/>
                <a:cs typeface="STFangsong" charset="-122"/>
              </a:rPr>
              <a:t>环境。</a:t>
            </a:r>
            <a:endParaRPr kumimoji="1" lang="zh-CN" altLang="en-US" sz="24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12</a:t>
            </a:fld>
            <a:endParaRPr lang="en-US" dirty="0"/>
          </a:p>
        </p:txBody>
      </p:sp>
    </p:spTree>
    <p:extLst>
      <p:ext uri="{BB962C8B-B14F-4D97-AF65-F5344CB8AC3E}">
        <p14:creationId xmlns:p14="http://schemas.microsoft.com/office/powerpoint/2010/main" val="13858106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（五）实施城市群战略有利推动区域整体综合实力提升</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城市</a:t>
            </a:r>
            <a:r>
              <a:rPr kumimoji="1" lang="zh-CN" altLang="en-US" sz="2400" dirty="0">
                <a:latin typeface="STFangsong" charset="-122"/>
                <a:ea typeface="STFangsong" charset="-122"/>
                <a:cs typeface="STFangsong" charset="-122"/>
              </a:rPr>
              <a:t>群经济合作广度和深度的进一步拓展，将促进城市群内部的经济联动发展和协同创新，空间结构形成网络化整合，区域能级逐步提升。成都作为成渝城市群“双核”之一，城市群相向发展将强化产业市场对接和要素自由流动，推动成都提升产业发展水平，扩大成都产业辐射带动能力。成都平原经济区协调发展将推动区域间产业链扁平化分工，形成经济外溢效益，更具控制性的核心功能将进一步强化。</a:t>
            </a:r>
          </a:p>
        </p:txBody>
      </p:sp>
      <p:sp>
        <p:nvSpPr>
          <p:cNvPr id="3" name="幻灯片编号占位符 2"/>
          <p:cNvSpPr>
            <a:spLocks noGrp="1"/>
          </p:cNvSpPr>
          <p:nvPr>
            <p:ph type="sldNum" sz="quarter" idx="12"/>
          </p:nvPr>
        </p:nvSpPr>
        <p:spPr/>
        <p:txBody>
          <a:bodyPr/>
          <a:lstStyle/>
          <a:p>
            <a:fld id="{D57F1E4F-1CFF-5643-939E-217C01CDF565}" type="slidenum">
              <a:rPr lang="en-US" smtClean="0"/>
              <a:pPr/>
              <a:t>13</a:t>
            </a:fld>
            <a:endParaRPr lang="en-US" dirty="0"/>
          </a:p>
        </p:txBody>
      </p:sp>
    </p:spTree>
    <p:extLst>
      <p:ext uri="{BB962C8B-B14F-4D97-AF65-F5344CB8AC3E}">
        <p14:creationId xmlns:p14="http://schemas.microsoft.com/office/powerpoint/2010/main" val="87720647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（六）建设生态文明有利成都产业经济的可持续发展</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成都</a:t>
            </a:r>
            <a:r>
              <a:rPr kumimoji="1" lang="zh-CN" altLang="en-US" sz="2400" dirty="0">
                <a:latin typeface="STFangsong" charset="-122"/>
                <a:ea typeface="STFangsong" charset="-122"/>
                <a:cs typeface="STFangsong" charset="-122"/>
              </a:rPr>
              <a:t>作为长江上游重要的生态屏障，先后由国家批准建设生态文明先行示范区和低碳城市试点，这既是国家对成都生态安全地位和生态文明建设工作的肯定，也是对成都绿色低碳转型发展的要求。成都亦将以绿色、低碳、循环为基本路径，构建绿色低碳产业体系，着力推动形成绿色发展方式和生活方式，切实增强城市与产业的可持续发展能力</a:t>
            </a:r>
            <a:r>
              <a:rPr kumimoji="1" lang="zh-CN" altLang="en-US" sz="2400" dirty="0" smtClean="0">
                <a:latin typeface="STFangsong" charset="-122"/>
                <a:ea typeface="STFangsong" charset="-122"/>
                <a:cs typeface="STFangsong" charset="-122"/>
              </a:rPr>
              <a:t>。</a:t>
            </a:r>
            <a:endParaRPr kumimoji="1" lang="zh-CN" altLang="en-US" sz="24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14</a:t>
            </a:fld>
            <a:endParaRPr lang="en-US" dirty="0"/>
          </a:p>
        </p:txBody>
      </p:sp>
    </p:spTree>
    <p:extLst>
      <p:ext uri="{BB962C8B-B14F-4D97-AF65-F5344CB8AC3E}">
        <p14:creationId xmlns:p14="http://schemas.microsoft.com/office/powerpoint/2010/main" val="5580749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634" t="18519" r="2174" b="49629"/>
          <a:stretch/>
        </p:blipFill>
        <p:spPr>
          <a:xfrm>
            <a:off x="1068513" y="789897"/>
            <a:ext cx="8561940" cy="5095688"/>
          </a:xfrm>
          <a:prstGeom prst="rect">
            <a:avLst/>
          </a:prstGeom>
        </p:spPr>
      </p:pic>
      <p:sp>
        <p:nvSpPr>
          <p:cNvPr id="2" name="幻灯片编号占位符 1"/>
          <p:cNvSpPr>
            <a:spLocks noGrp="1"/>
          </p:cNvSpPr>
          <p:nvPr>
            <p:ph type="sldNum" sz="quarter" idx="12"/>
          </p:nvPr>
        </p:nvSpPr>
        <p:spPr/>
        <p:txBody>
          <a:bodyPr/>
          <a:lstStyle/>
          <a:p>
            <a:fld id="{D57F1E4F-1CFF-5643-939E-217C01CDF565}" type="slidenum">
              <a:rPr lang="en-US" smtClean="0"/>
              <a:pPr/>
              <a:t>15</a:t>
            </a:fld>
            <a:endParaRPr lang="en-US" dirty="0"/>
          </a:p>
        </p:txBody>
      </p:sp>
    </p:spTree>
    <p:extLst>
      <p:ext uri="{BB962C8B-B14F-4D97-AF65-F5344CB8AC3E}">
        <p14:creationId xmlns:p14="http://schemas.microsoft.com/office/powerpoint/2010/main" val="10838413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smtClean="0"/>
              <a:t>（一）经济腹地广阔的市场优势</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成都</a:t>
            </a:r>
            <a:r>
              <a:rPr kumimoji="1" lang="zh-CN" altLang="en-US" sz="2400" dirty="0">
                <a:latin typeface="STFangsong" charset="-122"/>
                <a:ea typeface="STFangsong" charset="-122"/>
                <a:cs typeface="STFangsong" charset="-122"/>
              </a:rPr>
              <a:t>作为中心城市，其经济密度、市场容量和辐射力的优势显著。成都向外辐射的第一层级为成都市辖区，人口约为</a:t>
            </a:r>
            <a:r>
              <a:rPr kumimoji="1" lang="en-US" altLang="zh-CN" sz="2400" dirty="0">
                <a:latin typeface="STFangsong" charset="-122"/>
                <a:ea typeface="STFangsong" charset="-122"/>
                <a:cs typeface="STFangsong" charset="-122"/>
              </a:rPr>
              <a:t>1600</a:t>
            </a:r>
            <a:r>
              <a:rPr kumimoji="1" lang="zh-CN" altLang="en-US" sz="2400" dirty="0">
                <a:latin typeface="STFangsong" charset="-122"/>
                <a:ea typeface="STFangsong" charset="-122"/>
                <a:cs typeface="STFangsong" charset="-122"/>
              </a:rPr>
              <a:t>万人，经济体量达到</a:t>
            </a:r>
            <a:r>
              <a:rPr kumimoji="1" lang="en-US" altLang="zh-CN" sz="2400" dirty="0">
                <a:latin typeface="STFangsong" charset="-122"/>
                <a:ea typeface="STFangsong" charset="-122"/>
                <a:cs typeface="STFangsong" charset="-122"/>
              </a:rPr>
              <a:t>1.2</a:t>
            </a:r>
            <a:r>
              <a:rPr kumimoji="1" lang="zh-CN" altLang="en-US" sz="2400" dirty="0">
                <a:latin typeface="STFangsong" charset="-122"/>
                <a:ea typeface="STFangsong" charset="-122"/>
                <a:cs typeface="STFangsong" charset="-122"/>
              </a:rPr>
              <a:t>万亿元。第二层级向外拓展</a:t>
            </a:r>
            <a:r>
              <a:rPr kumimoji="1" lang="en-US" altLang="zh-CN" sz="2400" dirty="0">
                <a:latin typeface="STFangsong" charset="-122"/>
                <a:ea typeface="STFangsong" charset="-122"/>
                <a:cs typeface="STFangsong" charset="-122"/>
              </a:rPr>
              <a:t>100</a:t>
            </a:r>
            <a:r>
              <a:rPr kumimoji="1" lang="zh-CN" altLang="en-US" sz="2400" dirty="0">
                <a:latin typeface="STFangsong" charset="-122"/>
                <a:ea typeface="STFangsong" charset="-122"/>
                <a:cs typeface="STFangsong" charset="-122"/>
              </a:rPr>
              <a:t>公里，包含绵阳、德阳等</a:t>
            </a:r>
            <a:r>
              <a:rPr kumimoji="1" lang="en-US" altLang="zh-CN" sz="2400" dirty="0">
                <a:latin typeface="STFangsong" charset="-122"/>
                <a:ea typeface="STFangsong" charset="-122"/>
                <a:cs typeface="STFangsong" charset="-122"/>
              </a:rPr>
              <a:t>8</a:t>
            </a:r>
            <a:r>
              <a:rPr kumimoji="1" lang="zh-CN" altLang="en-US" sz="2400" dirty="0">
                <a:latin typeface="STFangsong" charset="-122"/>
                <a:ea typeface="STFangsong" charset="-122"/>
                <a:cs typeface="STFangsong" charset="-122"/>
              </a:rPr>
              <a:t>个城市的成都平原经济区，人口约</a:t>
            </a:r>
            <a:r>
              <a:rPr kumimoji="1" lang="en-US" altLang="zh-CN" sz="2400" dirty="0">
                <a:latin typeface="STFangsong" charset="-122"/>
                <a:ea typeface="STFangsong" charset="-122"/>
                <a:cs typeface="STFangsong" charset="-122"/>
              </a:rPr>
              <a:t>3000</a:t>
            </a:r>
            <a:r>
              <a:rPr kumimoji="1" lang="zh-CN" altLang="en-US" sz="2400" dirty="0">
                <a:latin typeface="STFangsong" charset="-122"/>
                <a:ea typeface="STFangsong" charset="-122"/>
                <a:cs typeface="STFangsong" charset="-122"/>
              </a:rPr>
              <a:t>万人，经济体量突破</a:t>
            </a:r>
            <a:r>
              <a:rPr kumimoji="1" lang="en-US" altLang="zh-CN" sz="2400" dirty="0">
                <a:latin typeface="STFangsong" charset="-122"/>
                <a:ea typeface="STFangsong" charset="-122"/>
                <a:cs typeface="STFangsong" charset="-122"/>
              </a:rPr>
              <a:t>2</a:t>
            </a:r>
            <a:r>
              <a:rPr kumimoji="1" lang="zh-CN" altLang="en-US" sz="2400" dirty="0">
                <a:latin typeface="STFangsong" charset="-122"/>
                <a:ea typeface="STFangsong" charset="-122"/>
                <a:cs typeface="STFangsong" charset="-122"/>
              </a:rPr>
              <a:t>万亿，已经占到四川经济总量的</a:t>
            </a:r>
            <a:r>
              <a:rPr kumimoji="1" lang="en-US" altLang="zh-CN" sz="2400" dirty="0">
                <a:latin typeface="STFangsong" charset="-122"/>
                <a:ea typeface="STFangsong" charset="-122"/>
                <a:cs typeface="STFangsong" charset="-122"/>
              </a:rPr>
              <a:t>2/3</a:t>
            </a:r>
            <a:r>
              <a:rPr kumimoji="1" lang="zh-CN" altLang="en-US" sz="2400" dirty="0">
                <a:latin typeface="STFangsong" charset="-122"/>
                <a:ea typeface="STFangsong" charset="-122"/>
                <a:cs typeface="STFangsong" charset="-122"/>
              </a:rPr>
              <a:t>，是西部地区最大、最发达的经济区。第三层级向外拓展以成渝城市群为主的周边城市，人口大约</a:t>
            </a:r>
            <a:r>
              <a:rPr kumimoji="1" lang="en-US" altLang="zh-CN" sz="2400" dirty="0">
                <a:latin typeface="STFangsong" charset="-122"/>
                <a:ea typeface="STFangsong" charset="-122"/>
                <a:cs typeface="STFangsong" charset="-122"/>
              </a:rPr>
              <a:t>1</a:t>
            </a:r>
            <a:r>
              <a:rPr kumimoji="1" lang="zh-CN" altLang="en-US" sz="2400" dirty="0">
                <a:latin typeface="STFangsong" charset="-122"/>
                <a:ea typeface="STFangsong" charset="-122"/>
                <a:cs typeface="STFangsong" charset="-122"/>
              </a:rPr>
              <a:t>亿人，经济体量达到</a:t>
            </a:r>
            <a:r>
              <a:rPr kumimoji="1" lang="en-US" altLang="zh-CN" sz="2400" dirty="0">
                <a:latin typeface="STFangsong" charset="-122"/>
                <a:ea typeface="STFangsong" charset="-122"/>
                <a:cs typeface="STFangsong" charset="-122"/>
              </a:rPr>
              <a:t>4.8</a:t>
            </a:r>
            <a:r>
              <a:rPr kumimoji="1" lang="zh-CN" altLang="en-US" sz="2400" dirty="0">
                <a:latin typeface="STFangsong" charset="-122"/>
                <a:ea typeface="STFangsong" charset="-122"/>
                <a:cs typeface="STFangsong" charset="-122"/>
              </a:rPr>
              <a:t>万亿。第四层级再往外拓展可辐射武汉、西安、昆明、贵阳等中西部各大城市。随着中欧班列“蓉欧快铁”的加密开行，成都的市场影响力正延伸覆盖至全球范围</a:t>
            </a:r>
            <a:r>
              <a:rPr kumimoji="1" lang="zh-CN" altLang="en-US" sz="2400" dirty="0" smtClean="0">
                <a:latin typeface="STFangsong" charset="-122"/>
                <a:ea typeface="STFangsong" charset="-122"/>
                <a:cs typeface="STFangsong" charset="-122"/>
              </a:rPr>
              <a:t>。</a:t>
            </a:r>
            <a:endParaRPr kumimoji="1" lang="zh-CN" altLang="en-US" sz="24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16</a:t>
            </a:fld>
            <a:endParaRPr lang="en-US" dirty="0"/>
          </a:p>
        </p:txBody>
      </p:sp>
    </p:spTree>
    <p:extLst>
      <p:ext uri="{BB962C8B-B14F-4D97-AF65-F5344CB8AC3E}">
        <p14:creationId xmlns:p14="http://schemas.microsoft.com/office/powerpoint/2010/main" val="116577980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（二</a:t>
            </a:r>
            <a:r>
              <a:rPr kumimoji="1" lang="zh-CN" altLang="en-US" sz="3200" dirty="0" smtClean="0"/>
              <a:t>）科技资源富集的创新优势</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成都</a:t>
            </a:r>
            <a:r>
              <a:rPr kumimoji="1" lang="zh-CN" altLang="en-US" sz="2400" dirty="0">
                <a:latin typeface="STFangsong" charset="-122"/>
                <a:ea typeface="STFangsong" charset="-122"/>
                <a:cs typeface="STFangsong" charset="-122"/>
              </a:rPr>
              <a:t>具有丰富的基础科研和技术创新资源，在蓉高校达</a:t>
            </a:r>
            <a:r>
              <a:rPr kumimoji="1" lang="en-US" altLang="zh-CN" sz="2400" dirty="0">
                <a:latin typeface="STFangsong" charset="-122"/>
                <a:ea typeface="STFangsong" charset="-122"/>
                <a:cs typeface="STFangsong" charset="-122"/>
              </a:rPr>
              <a:t>56</a:t>
            </a:r>
            <a:r>
              <a:rPr kumimoji="1" lang="zh-CN" altLang="en-US" sz="2400" dirty="0">
                <a:latin typeface="STFangsong" charset="-122"/>
                <a:ea typeface="STFangsong" charset="-122"/>
                <a:cs typeface="STFangsong" charset="-122"/>
              </a:rPr>
              <a:t>所，国家级研发平台达</a:t>
            </a:r>
            <a:r>
              <a:rPr kumimoji="1" lang="en-US" altLang="zh-CN" sz="2400" dirty="0">
                <a:latin typeface="STFangsong" charset="-122"/>
                <a:ea typeface="STFangsong" charset="-122"/>
                <a:cs typeface="STFangsong" charset="-122"/>
              </a:rPr>
              <a:t>67</a:t>
            </a:r>
            <a:r>
              <a:rPr kumimoji="1" lang="zh-CN" altLang="en-US" sz="2400" dirty="0">
                <a:latin typeface="STFangsong" charset="-122"/>
                <a:ea typeface="STFangsong" charset="-122"/>
                <a:cs typeface="STFangsong" charset="-122"/>
              </a:rPr>
              <a:t>个，国家级科研机构</a:t>
            </a:r>
            <a:r>
              <a:rPr kumimoji="1" lang="en-US" altLang="zh-CN" sz="2400" dirty="0">
                <a:latin typeface="STFangsong" charset="-122"/>
                <a:ea typeface="STFangsong" charset="-122"/>
                <a:cs typeface="STFangsong" charset="-122"/>
              </a:rPr>
              <a:t>30</a:t>
            </a:r>
            <a:r>
              <a:rPr kumimoji="1" lang="zh-CN" altLang="en-US" sz="2400" dirty="0">
                <a:latin typeface="STFangsong" charset="-122"/>
                <a:ea typeface="STFangsong" charset="-122"/>
                <a:cs typeface="STFangsong" charset="-122"/>
              </a:rPr>
              <a:t>余家，成功获批国家小微企业创业创新基地示范城市，被</a:t>
            </a:r>
            <a:r>
              <a:rPr kumimoji="1" lang="en-US" altLang="zh-CN" sz="2400" dirty="0">
                <a:latin typeface="STFangsong" charset="-122"/>
                <a:ea typeface="STFangsong" charset="-122"/>
                <a:cs typeface="STFangsong" charset="-122"/>
              </a:rPr>
              <a:t>《</a:t>
            </a:r>
            <a:r>
              <a:rPr kumimoji="1" lang="zh-CN" altLang="en-US" sz="2400" dirty="0">
                <a:latin typeface="STFangsong" charset="-122"/>
                <a:ea typeface="STFangsong" charset="-122"/>
                <a:cs typeface="STFangsong" charset="-122"/>
              </a:rPr>
              <a:t>财富</a:t>
            </a:r>
            <a:r>
              <a:rPr kumimoji="1" lang="en-US" altLang="zh-CN" sz="2400" dirty="0">
                <a:latin typeface="STFangsong" charset="-122"/>
                <a:ea typeface="STFangsong" charset="-122"/>
                <a:cs typeface="STFangsong" charset="-122"/>
              </a:rPr>
              <a:t>》</a:t>
            </a:r>
            <a:r>
              <a:rPr kumimoji="1" lang="zh-CN" altLang="en-US" sz="2400" dirty="0">
                <a:latin typeface="STFangsong" charset="-122"/>
                <a:ea typeface="STFangsong" charset="-122"/>
                <a:cs typeface="STFangsong" charset="-122"/>
              </a:rPr>
              <a:t>杂志列入</a:t>
            </a:r>
            <a:r>
              <a:rPr kumimoji="1" lang="en-US" altLang="zh-CN" sz="2400" dirty="0">
                <a:latin typeface="STFangsong" charset="-122"/>
                <a:ea typeface="STFangsong" charset="-122"/>
                <a:cs typeface="STFangsong" charset="-122"/>
              </a:rPr>
              <a:t>2015</a:t>
            </a:r>
            <a:r>
              <a:rPr kumimoji="1" lang="zh-CN" altLang="en-US" sz="2400" dirty="0">
                <a:latin typeface="STFangsong" charset="-122"/>
                <a:ea typeface="STFangsong" charset="-122"/>
                <a:cs typeface="STFangsong" charset="-122"/>
              </a:rPr>
              <a:t>年中国十大创业城市，正努力形成技术与市场、资本与“知本”对接的创新优势。通过打通政产学研用协同创新通道，出台以职务科技成果权属混合所有制改革为核心的一系列成果转化政策，极大地激发了在蓉高校院所科技成果转化动力和效率。通过打通军民融合协同创新通道，形成了“民参军”机制创新和“军转民”开放创新的效应。通过搭建汇聚创新创业要素资源的对接平台，开展各类创新创业活动，累计实现近数百家创投机构与数千家企业及团队的对接，意向投资突破百亿元。</a:t>
            </a:r>
            <a:r>
              <a:rPr kumimoji="1" lang="en-US" altLang="zh-CN" sz="2400" dirty="0">
                <a:latin typeface="STFangsong" charset="-122"/>
                <a:ea typeface="STFangsong" charset="-122"/>
                <a:cs typeface="STFangsong" charset="-122"/>
              </a:rPr>
              <a:t>2016</a:t>
            </a:r>
            <a:r>
              <a:rPr kumimoji="1" lang="zh-CN" altLang="en-US" sz="2400" dirty="0">
                <a:latin typeface="STFangsong" charset="-122"/>
                <a:ea typeface="STFangsong" charset="-122"/>
                <a:cs typeface="STFangsong" charset="-122"/>
              </a:rPr>
              <a:t>年，全社会</a:t>
            </a:r>
            <a:r>
              <a:rPr kumimoji="1" lang="en-US" altLang="zh-CN" sz="2400" dirty="0">
                <a:latin typeface="STFangsong" charset="-122"/>
                <a:ea typeface="STFangsong" charset="-122"/>
                <a:cs typeface="STFangsong" charset="-122"/>
              </a:rPr>
              <a:t>R&amp;D</a:t>
            </a:r>
            <a:r>
              <a:rPr kumimoji="1" lang="zh-CN" altLang="en-US" sz="2400" dirty="0">
                <a:latin typeface="STFangsong" charset="-122"/>
                <a:ea typeface="STFangsong" charset="-122"/>
                <a:cs typeface="STFangsong" charset="-122"/>
              </a:rPr>
              <a:t>经费达</a:t>
            </a:r>
            <a:r>
              <a:rPr kumimoji="1" lang="en-US" altLang="zh-CN" sz="2400" dirty="0">
                <a:latin typeface="STFangsong" charset="-122"/>
                <a:ea typeface="STFangsong" charset="-122"/>
                <a:cs typeface="STFangsong" charset="-122"/>
              </a:rPr>
              <a:t>258</a:t>
            </a:r>
            <a:r>
              <a:rPr kumimoji="1" lang="zh-CN" altLang="en-US" sz="2400" dirty="0">
                <a:latin typeface="STFangsong" charset="-122"/>
                <a:ea typeface="STFangsong" charset="-122"/>
                <a:cs typeface="STFangsong" charset="-122"/>
              </a:rPr>
              <a:t>亿元，同比增长</a:t>
            </a:r>
            <a:r>
              <a:rPr kumimoji="1" lang="en-US" altLang="zh-CN" sz="2400" dirty="0">
                <a:latin typeface="STFangsong" charset="-122"/>
                <a:ea typeface="STFangsong" charset="-122"/>
                <a:cs typeface="STFangsong" charset="-122"/>
              </a:rPr>
              <a:t>12.7%</a:t>
            </a:r>
            <a:r>
              <a:rPr kumimoji="1" lang="zh-CN" altLang="en-US" sz="2400" dirty="0">
                <a:latin typeface="STFangsong" charset="-122"/>
                <a:ea typeface="STFangsong" charset="-122"/>
                <a:cs typeface="STFangsong" charset="-122"/>
              </a:rPr>
              <a:t>，专利申请量近</a:t>
            </a:r>
            <a:r>
              <a:rPr kumimoji="1" lang="en-US" altLang="zh-CN" sz="2400" dirty="0">
                <a:latin typeface="STFangsong" charset="-122"/>
                <a:ea typeface="STFangsong" charset="-122"/>
                <a:cs typeface="STFangsong" charset="-122"/>
              </a:rPr>
              <a:t>10</a:t>
            </a:r>
            <a:r>
              <a:rPr kumimoji="1" lang="zh-CN" altLang="en-US" sz="2400" dirty="0">
                <a:latin typeface="STFangsong" charset="-122"/>
                <a:ea typeface="STFangsong" charset="-122"/>
                <a:cs typeface="STFangsong" charset="-122"/>
              </a:rPr>
              <a:t>万件，其中发明专利申请近</a:t>
            </a:r>
            <a:r>
              <a:rPr kumimoji="1" lang="en-US" altLang="zh-CN" sz="2400" dirty="0">
                <a:latin typeface="STFangsong" charset="-122"/>
                <a:ea typeface="STFangsong" charset="-122"/>
                <a:cs typeface="STFangsong" charset="-122"/>
              </a:rPr>
              <a:t>4</a:t>
            </a:r>
            <a:r>
              <a:rPr kumimoji="1" lang="zh-CN" altLang="en-US" sz="2400" dirty="0">
                <a:latin typeface="STFangsong" charset="-122"/>
                <a:ea typeface="STFangsong" charset="-122"/>
                <a:cs typeface="STFangsong" charset="-122"/>
              </a:rPr>
              <a:t>万件，位列副省级城市第二位。</a:t>
            </a:r>
          </a:p>
        </p:txBody>
      </p:sp>
      <p:sp>
        <p:nvSpPr>
          <p:cNvPr id="3" name="幻灯片编号占位符 2"/>
          <p:cNvSpPr>
            <a:spLocks noGrp="1"/>
          </p:cNvSpPr>
          <p:nvPr>
            <p:ph type="sldNum" sz="quarter" idx="12"/>
          </p:nvPr>
        </p:nvSpPr>
        <p:spPr/>
        <p:txBody>
          <a:bodyPr/>
          <a:lstStyle/>
          <a:p>
            <a:fld id="{D57F1E4F-1CFF-5643-939E-217C01CDF565}" type="slidenum">
              <a:rPr lang="en-US" smtClean="0"/>
              <a:pPr/>
              <a:t>17</a:t>
            </a:fld>
            <a:endParaRPr lang="en-US" dirty="0"/>
          </a:p>
        </p:txBody>
      </p:sp>
    </p:spTree>
    <p:extLst>
      <p:ext uri="{BB962C8B-B14F-4D97-AF65-F5344CB8AC3E}">
        <p14:creationId xmlns:p14="http://schemas.microsoft.com/office/powerpoint/2010/main" val="17678878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（三</a:t>
            </a:r>
            <a:r>
              <a:rPr kumimoji="1" lang="zh-CN" altLang="en-US" sz="3200" dirty="0" smtClean="0"/>
              <a:t>）高层次多类型的人才优势</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成都</a:t>
            </a:r>
            <a:r>
              <a:rPr kumimoji="1" lang="zh-CN" altLang="en-US" sz="2400" dirty="0">
                <a:latin typeface="STFangsong" charset="-122"/>
                <a:ea typeface="STFangsong" charset="-122"/>
                <a:cs typeface="STFangsong" charset="-122"/>
              </a:rPr>
              <a:t>坚持“不唯地域、不求所有、不拘一格”广纳人才，人才类型多样，涵盖多个领域，领军人才队伍已具备相当规模，截止</a:t>
            </a:r>
            <a:r>
              <a:rPr kumimoji="1" lang="en-US" altLang="zh-CN" sz="2400" dirty="0">
                <a:latin typeface="STFangsong" charset="-122"/>
                <a:ea typeface="STFangsong" charset="-122"/>
                <a:cs typeface="STFangsong" charset="-122"/>
              </a:rPr>
              <a:t>2016</a:t>
            </a:r>
            <a:r>
              <a:rPr kumimoji="1" lang="zh-CN" altLang="en-US" sz="2400" dirty="0">
                <a:latin typeface="STFangsong" charset="-122"/>
                <a:ea typeface="STFangsong" charset="-122"/>
                <a:cs typeface="STFangsong" charset="-122"/>
              </a:rPr>
              <a:t>年底，全市共拥有各类人才</a:t>
            </a:r>
            <a:r>
              <a:rPr kumimoji="1" lang="en-US" altLang="zh-CN" sz="2400" dirty="0">
                <a:latin typeface="STFangsong" charset="-122"/>
                <a:ea typeface="STFangsong" charset="-122"/>
                <a:cs typeface="STFangsong" charset="-122"/>
              </a:rPr>
              <a:t>422</a:t>
            </a:r>
            <a:r>
              <a:rPr kumimoji="1" lang="zh-CN" altLang="en-US" sz="2400" dirty="0">
                <a:latin typeface="STFangsong" charset="-122"/>
                <a:ea typeface="STFangsong" charset="-122"/>
                <a:cs typeface="STFangsong" charset="-122"/>
              </a:rPr>
              <a:t>万人，其中“两院院士”</a:t>
            </a:r>
            <a:r>
              <a:rPr kumimoji="1" lang="en-US" altLang="zh-CN" sz="2400" dirty="0">
                <a:latin typeface="STFangsong" charset="-122"/>
                <a:ea typeface="STFangsong" charset="-122"/>
                <a:cs typeface="STFangsong" charset="-122"/>
              </a:rPr>
              <a:t>32</a:t>
            </a:r>
            <a:r>
              <a:rPr kumimoji="1" lang="zh-CN" altLang="en-US" sz="2400" dirty="0">
                <a:latin typeface="STFangsong" charset="-122"/>
                <a:ea typeface="STFangsong" charset="-122"/>
                <a:cs typeface="STFangsong" charset="-122"/>
              </a:rPr>
              <a:t>人，国家“千人计划”专家</a:t>
            </a:r>
            <a:r>
              <a:rPr kumimoji="1" lang="en-US" altLang="zh-CN" sz="2400" dirty="0">
                <a:latin typeface="STFangsong" charset="-122"/>
                <a:ea typeface="STFangsong" charset="-122"/>
                <a:cs typeface="STFangsong" charset="-122"/>
              </a:rPr>
              <a:t>170</a:t>
            </a:r>
            <a:r>
              <a:rPr kumimoji="1" lang="zh-CN" altLang="en-US" sz="2400" dirty="0">
                <a:latin typeface="STFangsong" charset="-122"/>
                <a:ea typeface="STFangsong" charset="-122"/>
                <a:cs typeface="STFangsong" charset="-122"/>
              </a:rPr>
              <a:t>人，位居全国同类城市前列；四川省“千人计划”专家</a:t>
            </a:r>
            <a:r>
              <a:rPr kumimoji="1" lang="en-US" altLang="zh-CN" sz="2400" dirty="0">
                <a:latin typeface="STFangsong" charset="-122"/>
                <a:ea typeface="STFangsong" charset="-122"/>
                <a:cs typeface="STFangsong" charset="-122"/>
              </a:rPr>
              <a:t>503</a:t>
            </a:r>
            <a:r>
              <a:rPr kumimoji="1" lang="zh-CN" altLang="en-US" sz="2400" dirty="0">
                <a:latin typeface="STFangsong" charset="-122"/>
                <a:ea typeface="STFangsong" charset="-122"/>
                <a:cs typeface="STFangsong" charset="-122"/>
              </a:rPr>
              <a:t>人、顶尖团队</a:t>
            </a:r>
            <a:r>
              <a:rPr kumimoji="1" lang="en-US" altLang="zh-CN" sz="2400" dirty="0">
                <a:latin typeface="STFangsong" charset="-122"/>
                <a:ea typeface="STFangsong" charset="-122"/>
                <a:cs typeface="STFangsong" charset="-122"/>
              </a:rPr>
              <a:t>39</a:t>
            </a:r>
            <a:r>
              <a:rPr kumimoji="1" lang="zh-CN" altLang="en-US" sz="2400" dirty="0">
                <a:latin typeface="STFangsong" charset="-122"/>
                <a:ea typeface="STFangsong" charset="-122"/>
                <a:cs typeface="STFangsong" charset="-122"/>
              </a:rPr>
              <a:t>个，分别占全省的</a:t>
            </a:r>
            <a:r>
              <a:rPr kumimoji="1" lang="en-US" altLang="zh-CN" sz="2400" dirty="0">
                <a:latin typeface="STFangsong" charset="-122"/>
                <a:ea typeface="STFangsong" charset="-122"/>
                <a:cs typeface="STFangsong" charset="-122"/>
              </a:rPr>
              <a:t>84%</a:t>
            </a:r>
            <a:r>
              <a:rPr kumimoji="1" lang="zh-CN" altLang="en-US" sz="2400" dirty="0">
                <a:latin typeface="STFangsong" charset="-122"/>
                <a:ea typeface="STFangsong" charset="-122"/>
                <a:cs typeface="STFangsong" charset="-122"/>
              </a:rPr>
              <a:t>、</a:t>
            </a:r>
            <a:r>
              <a:rPr kumimoji="1" lang="en-US" altLang="zh-CN" sz="2400" dirty="0">
                <a:latin typeface="STFangsong" charset="-122"/>
                <a:ea typeface="STFangsong" charset="-122"/>
                <a:cs typeface="STFangsong" charset="-122"/>
              </a:rPr>
              <a:t>75%</a:t>
            </a:r>
            <a:r>
              <a:rPr kumimoji="1" lang="zh-CN" altLang="en-US" sz="2400" dirty="0">
                <a:latin typeface="STFangsong" charset="-122"/>
                <a:ea typeface="STFangsong" charset="-122"/>
                <a:cs typeface="STFangsong" charset="-122"/>
              </a:rPr>
              <a:t>，充沛的人才资源为产业发展提供了核心要素支撑。成都正成为国际一流的人才汇聚之地、事业发展之地、价值实现之地。</a:t>
            </a:r>
          </a:p>
        </p:txBody>
      </p:sp>
      <p:sp>
        <p:nvSpPr>
          <p:cNvPr id="3" name="幻灯片编号占位符 2"/>
          <p:cNvSpPr>
            <a:spLocks noGrp="1"/>
          </p:cNvSpPr>
          <p:nvPr>
            <p:ph type="sldNum" sz="quarter" idx="12"/>
          </p:nvPr>
        </p:nvSpPr>
        <p:spPr/>
        <p:txBody>
          <a:bodyPr/>
          <a:lstStyle/>
          <a:p>
            <a:fld id="{D57F1E4F-1CFF-5643-939E-217C01CDF565}" type="slidenum">
              <a:rPr lang="en-US" smtClean="0"/>
              <a:pPr/>
              <a:t>18</a:t>
            </a:fld>
            <a:endParaRPr lang="en-US" dirty="0"/>
          </a:p>
        </p:txBody>
      </p:sp>
    </p:spTree>
    <p:extLst>
      <p:ext uri="{BB962C8B-B14F-4D97-AF65-F5344CB8AC3E}">
        <p14:creationId xmlns:p14="http://schemas.microsoft.com/office/powerpoint/2010/main" val="3075399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（四</a:t>
            </a:r>
            <a:r>
              <a:rPr kumimoji="1" lang="zh-CN" altLang="en-US" sz="3200" dirty="0" smtClean="0"/>
              <a:t>）承载能力凸显的空间优势</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新</a:t>
            </a:r>
            <a:r>
              <a:rPr kumimoji="1" lang="zh-CN" altLang="en-US" sz="2400" dirty="0">
                <a:latin typeface="STFangsong" charset="-122"/>
                <a:ea typeface="STFangsong" charset="-122"/>
                <a:cs typeface="STFangsong" charset="-122"/>
              </a:rPr>
              <a:t>一轮城市空间的拓展和优化为承载产业带来显著优势。成都平原以东的龙泉山脉地带以丘陵、平原地区的旱地为主，国土开发强度不大，具有较大的开发前景，其中简阳市、金堂县国土开发强度分别为</a:t>
            </a:r>
            <a:r>
              <a:rPr kumimoji="1" lang="en-US" altLang="zh-CN" sz="2400" dirty="0">
                <a:latin typeface="STFangsong" charset="-122"/>
                <a:ea typeface="STFangsong" charset="-122"/>
                <a:cs typeface="STFangsong" charset="-122"/>
              </a:rPr>
              <a:t>14.1%</a:t>
            </a:r>
            <a:r>
              <a:rPr kumimoji="1" lang="zh-CN" altLang="en-US" sz="2400" dirty="0">
                <a:latin typeface="STFangsong" charset="-122"/>
                <a:ea typeface="STFangsong" charset="-122"/>
                <a:cs typeface="STFangsong" charset="-122"/>
              </a:rPr>
              <a:t>和</a:t>
            </a:r>
            <a:r>
              <a:rPr kumimoji="1" lang="en-US" altLang="zh-CN" sz="2400" dirty="0">
                <a:latin typeface="STFangsong" charset="-122"/>
                <a:ea typeface="STFangsong" charset="-122"/>
                <a:cs typeface="STFangsong" charset="-122"/>
              </a:rPr>
              <a:t>12.5%</a:t>
            </a:r>
            <a:r>
              <a:rPr kumimoji="1" lang="zh-CN" altLang="en-US" sz="2400" dirty="0">
                <a:latin typeface="STFangsong" charset="-122"/>
                <a:ea typeface="STFangsong" charset="-122"/>
                <a:cs typeface="STFangsong" charset="-122"/>
              </a:rPr>
              <a:t>，远低于龙泉山西侧平原地区</a:t>
            </a:r>
            <a:r>
              <a:rPr kumimoji="1" lang="en-US" altLang="zh-CN" sz="2400" dirty="0">
                <a:latin typeface="STFangsong" charset="-122"/>
                <a:ea typeface="STFangsong" charset="-122"/>
                <a:cs typeface="STFangsong" charset="-122"/>
              </a:rPr>
              <a:t>35.9%</a:t>
            </a:r>
            <a:r>
              <a:rPr kumimoji="1" lang="zh-CN" altLang="en-US" sz="2400" dirty="0">
                <a:latin typeface="STFangsong" charset="-122"/>
                <a:ea typeface="STFangsong" charset="-122"/>
                <a:cs typeface="STFangsong" charset="-122"/>
              </a:rPr>
              <a:t>的国土开发强度，承接先进制造业和生产性服务业的空间资源优势明显。成都南部地区以天府新区为主体，其新规划面积</a:t>
            </a:r>
            <a:r>
              <a:rPr kumimoji="1" lang="en-US" altLang="zh-CN" sz="2400" dirty="0">
                <a:latin typeface="STFangsong" charset="-122"/>
                <a:ea typeface="STFangsong" charset="-122"/>
                <a:cs typeface="STFangsong" charset="-122"/>
              </a:rPr>
              <a:t>1578</a:t>
            </a:r>
            <a:r>
              <a:rPr kumimoji="1" lang="zh-CN" altLang="en-US" sz="2400" dirty="0">
                <a:latin typeface="STFangsong" charset="-122"/>
                <a:ea typeface="STFangsong" charset="-122"/>
                <a:cs typeface="STFangsong" charset="-122"/>
              </a:rPr>
              <a:t>平方公里，建设用地约</a:t>
            </a:r>
            <a:r>
              <a:rPr kumimoji="1" lang="en-US" altLang="zh-CN" sz="2400" dirty="0">
                <a:latin typeface="STFangsong" charset="-122"/>
                <a:ea typeface="STFangsong" charset="-122"/>
                <a:cs typeface="STFangsong" charset="-122"/>
              </a:rPr>
              <a:t>650</a:t>
            </a:r>
            <a:r>
              <a:rPr kumimoji="1" lang="zh-CN" altLang="en-US" sz="2400" dirty="0">
                <a:latin typeface="STFangsong" charset="-122"/>
                <a:ea typeface="STFangsong" charset="-122"/>
                <a:cs typeface="STFangsong" charset="-122"/>
              </a:rPr>
              <a:t>平方公里，为强化“极核”功能提供了充沛的产业承载空间。</a:t>
            </a:r>
          </a:p>
        </p:txBody>
      </p:sp>
      <p:sp>
        <p:nvSpPr>
          <p:cNvPr id="3" name="幻灯片编号占位符 2"/>
          <p:cNvSpPr>
            <a:spLocks noGrp="1"/>
          </p:cNvSpPr>
          <p:nvPr>
            <p:ph type="sldNum" sz="quarter" idx="12"/>
          </p:nvPr>
        </p:nvSpPr>
        <p:spPr/>
        <p:txBody>
          <a:bodyPr/>
          <a:lstStyle/>
          <a:p>
            <a:fld id="{D57F1E4F-1CFF-5643-939E-217C01CDF565}" type="slidenum">
              <a:rPr lang="en-US" smtClean="0"/>
              <a:pPr/>
              <a:t>19</a:t>
            </a:fld>
            <a:endParaRPr lang="en-US" dirty="0"/>
          </a:p>
        </p:txBody>
      </p:sp>
    </p:spTree>
    <p:extLst>
      <p:ext uri="{BB962C8B-B14F-4D97-AF65-F5344CB8AC3E}">
        <p14:creationId xmlns:p14="http://schemas.microsoft.com/office/powerpoint/2010/main" val="197803286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2634" t="18519" r="2174" b="49629"/>
          <a:stretch/>
        </p:blipFill>
        <p:spPr>
          <a:xfrm>
            <a:off x="1068513" y="789897"/>
            <a:ext cx="8561940" cy="5095688"/>
          </a:xfrm>
          <a:prstGeom prst="rect">
            <a:avLst/>
          </a:prstGeom>
        </p:spPr>
      </p:pic>
      <p:sp>
        <p:nvSpPr>
          <p:cNvPr id="2" name="幻灯片编号占位符 1"/>
          <p:cNvSpPr>
            <a:spLocks noGrp="1"/>
          </p:cNvSpPr>
          <p:nvPr>
            <p:ph type="sldNum" sz="quarter" idx="12"/>
          </p:nvPr>
        </p:nvSpPr>
        <p:spPr/>
        <p:txBody>
          <a:bodyPr/>
          <a:lstStyle/>
          <a:p>
            <a:fld id="{D57F1E4F-1CFF-5643-939E-217C01CDF565}" type="slidenum">
              <a:rPr lang="en-US" smtClean="0"/>
              <a:pPr/>
              <a:t>2</a:t>
            </a:fld>
            <a:endParaRPr lang="en-US" dirty="0"/>
          </a:p>
        </p:txBody>
      </p:sp>
    </p:spTree>
    <p:extLst>
      <p:ext uri="{BB962C8B-B14F-4D97-AF65-F5344CB8AC3E}">
        <p14:creationId xmlns:p14="http://schemas.microsoft.com/office/powerpoint/2010/main" val="9273745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（五</a:t>
            </a:r>
            <a:r>
              <a:rPr kumimoji="1" lang="zh-CN" altLang="en-US" sz="3200" dirty="0" smtClean="0"/>
              <a:t>）宜居宜业宜商的环境优势</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巴蜀</a:t>
            </a:r>
            <a:r>
              <a:rPr kumimoji="1" lang="zh-CN" altLang="en-US" sz="2400" dirty="0">
                <a:latin typeface="STFangsong" charset="-122"/>
                <a:ea typeface="STFangsong" charset="-122"/>
                <a:cs typeface="STFangsong" charset="-122"/>
              </a:rPr>
              <a:t>文明传承出天府文化，成都在城市韵味和城市品质等软环境方面优势突出，是享誉全球的美食之都、文化名城和休闲城市，荣获中国最佳旅游城市、国家园林城市等称号，“大熊猫”、老茶馆、川菜等城市名片独具魅力，</a:t>
            </a:r>
            <a:r>
              <a:rPr kumimoji="1" lang="en-US" altLang="zh-CN" sz="2400" dirty="0">
                <a:latin typeface="STFangsong" charset="-122"/>
                <a:ea typeface="STFangsong" charset="-122"/>
                <a:cs typeface="STFangsong" charset="-122"/>
              </a:rPr>
              <a:t>2014</a:t>
            </a:r>
            <a:r>
              <a:rPr kumimoji="1" lang="zh-CN" altLang="en-US" sz="2400" dirty="0">
                <a:latin typeface="STFangsong" charset="-122"/>
                <a:ea typeface="STFangsong" charset="-122"/>
                <a:cs typeface="STFangsong" charset="-122"/>
              </a:rPr>
              <a:t>年至</a:t>
            </a:r>
            <a:r>
              <a:rPr kumimoji="1" lang="en-US" altLang="zh-CN" sz="2400" dirty="0">
                <a:latin typeface="STFangsong" charset="-122"/>
                <a:ea typeface="STFangsong" charset="-122"/>
                <a:cs typeface="STFangsong" charset="-122"/>
              </a:rPr>
              <a:t>2016</a:t>
            </a:r>
            <a:r>
              <a:rPr kumimoji="1" lang="zh-CN" altLang="en-US" sz="2400" dirty="0">
                <a:latin typeface="STFangsong" charset="-122"/>
                <a:ea typeface="STFangsong" charset="-122"/>
                <a:cs typeface="STFangsong" charset="-122"/>
              </a:rPr>
              <a:t>年蝉联“中国最具幸福感城市（见备注</a:t>
            </a:r>
            <a:r>
              <a:rPr kumimoji="1" lang="en-US" altLang="zh-CN" sz="2400" dirty="0">
                <a:latin typeface="STFangsong" charset="-122"/>
                <a:ea typeface="STFangsong" charset="-122"/>
                <a:cs typeface="STFangsong" charset="-122"/>
              </a:rPr>
              <a:t>1</a:t>
            </a:r>
            <a:r>
              <a:rPr kumimoji="1" lang="zh-CN" altLang="en-US" sz="2400" dirty="0">
                <a:latin typeface="STFangsong" charset="-122"/>
                <a:ea typeface="STFangsong" charset="-122"/>
                <a:cs typeface="STFangsong" charset="-122"/>
              </a:rPr>
              <a:t>）”榜首。根据</a:t>
            </a:r>
            <a:r>
              <a:rPr kumimoji="1" lang="en-US" altLang="zh-CN" sz="2400" dirty="0">
                <a:latin typeface="STFangsong" charset="-122"/>
                <a:ea typeface="STFangsong" charset="-122"/>
                <a:cs typeface="STFangsong" charset="-122"/>
              </a:rPr>
              <a:t>2017</a:t>
            </a:r>
            <a:r>
              <a:rPr kumimoji="1" lang="zh-CN" altLang="en-US" sz="2400" dirty="0">
                <a:latin typeface="STFangsong" charset="-122"/>
                <a:ea typeface="STFangsong" charset="-122"/>
                <a:cs typeface="STFangsong" charset="-122"/>
              </a:rPr>
              <a:t>年中国城市商业魅力排行榜（见备注</a:t>
            </a:r>
            <a:r>
              <a:rPr kumimoji="1" lang="en-US" altLang="zh-CN" sz="2400" dirty="0">
                <a:latin typeface="STFangsong" charset="-122"/>
                <a:ea typeface="STFangsong" charset="-122"/>
                <a:cs typeface="STFangsong" charset="-122"/>
              </a:rPr>
              <a:t>2</a:t>
            </a:r>
            <a:r>
              <a:rPr kumimoji="1" lang="zh-CN" altLang="en-US" sz="2400" dirty="0">
                <a:latin typeface="STFangsong" charset="-122"/>
                <a:ea typeface="STFangsong" charset="-122"/>
                <a:cs typeface="STFangsong" charset="-122"/>
              </a:rPr>
              <a:t>），成都位居新一线城市榜首，城市宜居宜业、环境优美，充满人文关怀、富有生活气息，在商业资源集聚度指数上居于首位，已成为西部投资的标杆城市</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endParaRPr kumimoji="1" lang="en-US" altLang="zh-CN" sz="2400" dirty="0">
              <a:latin typeface="STFangsong" charset="-122"/>
              <a:ea typeface="STFangsong" charset="-122"/>
              <a:cs typeface="STFangsong" charset="-122"/>
            </a:endParaRPr>
          </a:p>
          <a:p>
            <a:r>
              <a:rPr kumimoji="1" lang="zh-CN" altLang="en-US" sz="2000" dirty="0" smtClean="0">
                <a:latin typeface="STFangsong" charset="-122"/>
                <a:ea typeface="STFangsong" charset="-122"/>
                <a:cs typeface="STFangsong" charset="-122"/>
              </a:rPr>
              <a:t>备注：</a:t>
            </a:r>
            <a:endParaRPr kumimoji="1" lang="en-US" altLang="zh-CN" sz="2000" dirty="0" smtClean="0">
              <a:latin typeface="STFangsong" charset="-122"/>
              <a:ea typeface="STFangsong" charset="-122"/>
              <a:cs typeface="STFangsong" charset="-122"/>
            </a:endParaRPr>
          </a:p>
          <a:p>
            <a:r>
              <a:rPr kumimoji="1" lang="zh-CN" altLang="en-US" sz="2000" dirty="0" smtClean="0">
                <a:latin typeface="STFangsong" charset="-122"/>
                <a:ea typeface="STFangsong" charset="-122"/>
                <a:cs typeface="STFangsong" charset="-122"/>
              </a:rPr>
              <a:t>（</a:t>
            </a:r>
            <a:r>
              <a:rPr kumimoji="1" lang="en-US" altLang="zh-CN" sz="2000" dirty="0">
                <a:latin typeface="STFangsong" charset="-122"/>
                <a:ea typeface="STFangsong" charset="-122"/>
                <a:cs typeface="STFangsong" charset="-122"/>
              </a:rPr>
              <a:t>1</a:t>
            </a:r>
            <a:r>
              <a:rPr kumimoji="1" lang="zh-CN" altLang="en-US" sz="2000" dirty="0">
                <a:latin typeface="STFangsong" charset="-122"/>
                <a:ea typeface="STFangsong" charset="-122"/>
                <a:cs typeface="STFangsong" charset="-122"/>
              </a:rPr>
              <a:t>） “中国最具幸福感城市”调查推选活动由新华社</a:t>
            </a:r>
            <a:r>
              <a:rPr kumimoji="1" lang="en-US" altLang="zh-CN" sz="2000" dirty="0">
                <a:latin typeface="STFangsong" charset="-122"/>
                <a:ea typeface="STFangsong" charset="-122"/>
                <a:cs typeface="STFangsong" charset="-122"/>
              </a:rPr>
              <a:t>《</a:t>
            </a:r>
            <a:r>
              <a:rPr kumimoji="1" lang="zh-CN" altLang="en-US" sz="2000" dirty="0">
                <a:latin typeface="STFangsong" charset="-122"/>
                <a:ea typeface="STFangsong" charset="-122"/>
                <a:cs typeface="STFangsong" charset="-122"/>
              </a:rPr>
              <a:t>瞭望东方周刊</a:t>
            </a:r>
            <a:r>
              <a:rPr kumimoji="1" lang="en-US" altLang="zh-CN" sz="2000" dirty="0">
                <a:latin typeface="STFangsong" charset="-122"/>
                <a:ea typeface="STFangsong" charset="-122"/>
                <a:cs typeface="STFangsong" charset="-122"/>
              </a:rPr>
              <a:t>》</a:t>
            </a:r>
            <a:r>
              <a:rPr kumimoji="1" lang="zh-CN" altLang="en-US" sz="2000" dirty="0">
                <a:latin typeface="STFangsong" charset="-122"/>
                <a:ea typeface="STFangsong" charset="-122"/>
                <a:cs typeface="STFangsong" charset="-122"/>
              </a:rPr>
              <a:t>联合中国市长协会</a:t>
            </a:r>
            <a:r>
              <a:rPr kumimoji="1" lang="en-US" altLang="zh-CN" sz="2000" dirty="0">
                <a:latin typeface="STFangsong" charset="-122"/>
                <a:ea typeface="STFangsong" charset="-122"/>
                <a:cs typeface="STFangsong" charset="-122"/>
              </a:rPr>
              <a:t>《</a:t>
            </a:r>
            <a:r>
              <a:rPr kumimoji="1" lang="zh-CN" altLang="en-US" sz="2000" dirty="0">
                <a:latin typeface="STFangsong" charset="-122"/>
                <a:ea typeface="STFangsong" charset="-122"/>
                <a:cs typeface="STFangsong" charset="-122"/>
              </a:rPr>
              <a:t>中国城市发展报告</a:t>
            </a:r>
            <a:r>
              <a:rPr kumimoji="1" lang="en-US" altLang="zh-CN" sz="2000" dirty="0">
                <a:latin typeface="STFangsong" charset="-122"/>
                <a:ea typeface="STFangsong" charset="-122"/>
                <a:cs typeface="STFangsong" charset="-122"/>
              </a:rPr>
              <a:t>》</a:t>
            </a:r>
            <a:r>
              <a:rPr kumimoji="1" lang="zh-CN" altLang="en-US" sz="2000" dirty="0">
                <a:latin typeface="STFangsong" charset="-122"/>
                <a:ea typeface="STFangsong" charset="-122"/>
                <a:cs typeface="STFangsong" charset="-122"/>
              </a:rPr>
              <a:t>共同主办，迄今已连续举办</a:t>
            </a:r>
            <a:r>
              <a:rPr kumimoji="1" lang="en-US" altLang="zh-CN" sz="2000" dirty="0">
                <a:latin typeface="STFangsong" charset="-122"/>
                <a:ea typeface="STFangsong" charset="-122"/>
                <a:cs typeface="STFangsong" charset="-122"/>
              </a:rPr>
              <a:t>10</a:t>
            </a:r>
            <a:r>
              <a:rPr kumimoji="1" lang="zh-CN" altLang="en-US" sz="2000" dirty="0">
                <a:latin typeface="STFangsong" charset="-122"/>
                <a:ea typeface="STFangsong" charset="-122"/>
                <a:cs typeface="STFangsong" charset="-122"/>
              </a:rPr>
              <a:t>年，累计</a:t>
            </a:r>
            <a:r>
              <a:rPr kumimoji="1" lang="en-US" altLang="zh-CN" sz="2000" dirty="0">
                <a:latin typeface="STFangsong" charset="-122"/>
                <a:ea typeface="STFangsong" charset="-122"/>
                <a:cs typeface="STFangsong" charset="-122"/>
              </a:rPr>
              <a:t>9</a:t>
            </a:r>
            <a:r>
              <a:rPr kumimoji="1" lang="zh-CN" altLang="en-US" sz="2000" dirty="0">
                <a:latin typeface="STFangsong" charset="-122"/>
                <a:ea typeface="STFangsong" charset="-122"/>
                <a:cs typeface="STFangsong" charset="-122"/>
              </a:rPr>
              <a:t>亿人次参与，是目前中国具有影响力和公信力的城市调查推选活动之一</a:t>
            </a:r>
            <a:r>
              <a:rPr kumimoji="1" lang="zh-CN" altLang="en-US" sz="2000" dirty="0" smtClean="0">
                <a:latin typeface="STFangsong" charset="-122"/>
                <a:ea typeface="STFangsong" charset="-122"/>
                <a:cs typeface="STFangsong" charset="-122"/>
              </a:rPr>
              <a:t>。</a:t>
            </a:r>
            <a:endParaRPr kumimoji="1" lang="en-US" altLang="zh-CN" sz="2000" dirty="0" smtClean="0">
              <a:latin typeface="STFangsong" charset="-122"/>
              <a:ea typeface="STFangsong" charset="-122"/>
              <a:cs typeface="STFangsong" charset="-122"/>
            </a:endParaRPr>
          </a:p>
          <a:p>
            <a:r>
              <a:rPr kumimoji="1" lang="zh-CN" altLang="en-US" sz="2000" dirty="0" smtClean="0">
                <a:latin typeface="STFangsong" charset="-122"/>
                <a:ea typeface="STFangsong" charset="-122"/>
                <a:cs typeface="STFangsong" charset="-122"/>
              </a:rPr>
              <a:t>（</a:t>
            </a:r>
            <a:r>
              <a:rPr kumimoji="1" lang="en-US" altLang="zh-CN" sz="2000" dirty="0">
                <a:latin typeface="STFangsong" charset="-122"/>
                <a:ea typeface="STFangsong" charset="-122"/>
                <a:cs typeface="STFangsong" charset="-122"/>
              </a:rPr>
              <a:t>2</a:t>
            </a:r>
            <a:r>
              <a:rPr kumimoji="1" lang="zh-CN" altLang="en-US" sz="2000" dirty="0">
                <a:latin typeface="STFangsong" charset="-122"/>
                <a:ea typeface="STFangsong" charset="-122"/>
                <a:cs typeface="STFangsong" charset="-122"/>
              </a:rPr>
              <a:t>）</a:t>
            </a:r>
            <a:r>
              <a:rPr kumimoji="1" lang="en-US" altLang="zh-CN" sz="2000" dirty="0">
                <a:latin typeface="STFangsong" charset="-122"/>
                <a:ea typeface="STFangsong" charset="-122"/>
                <a:cs typeface="STFangsong" charset="-122"/>
              </a:rPr>
              <a:t>《2017</a:t>
            </a:r>
            <a:r>
              <a:rPr kumimoji="1" lang="zh-CN" altLang="en-US" sz="2000" dirty="0">
                <a:latin typeface="STFangsong" charset="-122"/>
                <a:ea typeface="STFangsong" charset="-122"/>
                <a:cs typeface="STFangsong" charset="-122"/>
              </a:rPr>
              <a:t>中国城市商业魅力排行榜</a:t>
            </a:r>
            <a:r>
              <a:rPr kumimoji="1" lang="en-US" altLang="zh-CN" sz="2000" dirty="0">
                <a:latin typeface="STFangsong" charset="-122"/>
                <a:ea typeface="STFangsong" charset="-122"/>
                <a:cs typeface="STFangsong" charset="-122"/>
              </a:rPr>
              <a:t>》</a:t>
            </a:r>
            <a:r>
              <a:rPr kumimoji="1" lang="zh-CN" altLang="en-US" sz="2000" dirty="0">
                <a:latin typeface="STFangsong" charset="-122"/>
                <a:ea typeface="STFangsong" charset="-122"/>
                <a:cs typeface="STFangsong" charset="-122"/>
              </a:rPr>
              <a:t>由第一财经旗下的数据新闻项目“新一线</a:t>
            </a:r>
            <a:r>
              <a:rPr kumimoji="1" lang="zh-CN" altLang="en-US" sz="2000" dirty="0" smtClean="0">
                <a:latin typeface="STFangsong" charset="-122"/>
                <a:ea typeface="STFangsong" charset="-122"/>
                <a:cs typeface="STFangsong" charset="-122"/>
              </a:rPr>
              <a:t>城市</a:t>
            </a:r>
            <a:endParaRPr kumimoji="1" lang="en-US" altLang="zh-CN" sz="2000" dirty="0" smtClean="0">
              <a:latin typeface="STFangsong" charset="-122"/>
              <a:ea typeface="STFangsong" charset="-122"/>
              <a:cs typeface="STFangsong" charset="-122"/>
            </a:endParaRPr>
          </a:p>
          <a:p>
            <a:r>
              <a:rPr kumimoji="1" lang="zh-CN" altLang="en-US" sz="2000" dirty="0" smtClean="0">
                <a:latin typeface="STFangsong" charset="-122"/>
                <a:ea typeface="STFangsong" charset="-122"/>
                <a:cs typeface="STFangsong" charset="-122"/>
              </a:rPr>
              <a:t>研究所</a:t>
            </a:r>
            <a:r>
              <a:rPr kumimoji="1" lang="zh-CN" altLang="en-US" sz="2000" dirty="0">
                <a:latin typeface="STFangsong" charset="-122"/>
                <a:ea typeface="STFangsong" charset="-122"/>
                <a:cs typeface="STFangsong" charset="-122"/>
              </a:rPr>
              <a:t>”</a:t>
            </a:r>
            <a:r>
              <a:rPr kumimoji="1" lang="zh-CN" altLang="en-US" sz="2000" dirty="0" smtClean="0">
                <a:latin typeface="STFangsong" charset="-122"/>
                <a:ea typeface="STFangsong" charset="-122"/>
                <a:cs typeface="STFangsong" charset="-122"/>
              </a:rPr>
              <a:t>发布。</a:t>
            </a:r>
            <a:endParaRPr kumimoji="1" lang="zh-CN" altLang="en-US" sz="20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20</a:t>
            </a:fld>
            <a:endParaRPr lang="en-US" dirty="0"/>
          </a:p>
        </p:txBody>
      </p:sp>
    </p:spTree>
    <p:extLst>
      <p:ext uri="{BB962C8B-B14F-4D97-AF65-F5344CB8AC3E}">
        <p14:creationId xmlns:p14="http://schemas.microsoft.com/office/powerpoint/2010/main" val="175147288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634" t="18519" r="2174" b="49629"/>
          <a:stretch/>
        </p:blipFill>
        <p:spPr>
          <a:xfrm>
            <a:off x="1068513" y="789897"/>
            <a:ext cx="8561940" cy="5095688"/>
          </a:xfrm>
          <a:prstGeom prst="rect">
            <a:avLst/>
          </a:prstGeom>
        </p:spPr>
      </p:pic>
      <p:sp>
        <p:nvSpPr>
          <p:cNvPr id="2" name="幻灯片编号占位符 1"/>
          <p:cNvSpPr>
            <a:spLocks noGrp="1"/>
          </p:cNvSpPr>
          <p:nvPr>
            <p:ph type="sldNum" sz="quarter" idx="12"/>
          </p:nvPr>
        </p:nvSpPr>
        <p:spPr/>
        <p:txBody>
          <a:bodyPr/>
          <a:lstStyle/>
          <a:p>
            <a:fld id="{D57F1E4F-1CFF-5643-939E-217C01CDF565}" type="slidenum">
              <a:rPr lang="en-US" smtClean="0"/>
              <a:pPr/>
              <a:t>21</a:t>
            </a:fld>
            <a:endParaRPr lang="en-US" dirty="0"/>
          </a:p>
        </p:txBody>
      </p:sp>
    </p:spTree>
    <p:extLst>
      <p:ext uri="{BB962C8B-B14F-4D97-AF65-F5344CB8AC3E}">
        <p14:creationId xmlns:p14="http://schemas.microsoft.com/office/powerpoint/2010/main" val="40192997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smtClean="0"/>
              <a:t>（一）总体发展目标</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以</a:t>
            </a:r>
            <a:r>
              <a:rPr kumimoji="1" lang="zh-CN" altLang="en-US" sz="2400" dirty="0">
                <a:latin typeface="STFangsong" charset="-122"/>
                <a:ea typeface="STFangsong" charset="-122"/>
                <a:cs typeface="STFangsong" charset="-122"/>
              </a:rPr>
              <a:t>习近平总书记系列重要讲话精神和治国理政新理念新思想新战略统揽成都工作，统筹推进“五位一体”总体布局和协调推进“四个全面”战略布局，贯彻落实省委“三大发展战略”和对成都工作的总体要求，深入推进供给侧结构性改革，高标准全面建成小康社会，遵循规律，稳中求进，改革开放，创新发展，全方位提升城市能级、全方面变革发展方式、全方位完善治理体系、全方位提升生活品质，建设全面体现新发展理念的国家中心城市。</a:t>
            </a:r>
          </a:p>
        </p:txBody>
      </p:sp>
      <p:sp>
        <p:nvSpPr>
          <p:cNvPr id="3" name="幻灯片编号占位符 2"/>
          <p:cNvSpPr>
            <a:spLocks noGrp="1"/>
          </p:cNvSpPr>
          <p:nvPr>
            <p:ph type="sldNum" sz="quarter" idx="12"/>
          </p:nvPr>
        </p:nvSpPr>
        <p:spPr/>
        <p:txBody>
          <a:bodyPr/>
          <a:lstStyle/>
          <a:p>
            <a:fld id="{D57F1E4F-1CFF-5643-939E-217C01CDF565}" type="slidenum">
              <a:rPr lang="en-US" smtClean="0"/>
              <a:pPr/>
              <a:t>22</a:t>
            </a:fld>
            <a:endParaRPr lang="en-US" dirty="0"/>
          </a:p>
        </p:txBody>
      </p:sp>
    </p:spTree>
    <p:extLst>
      <p:ext uri="{BB962C8B-B14F-4D97-AF65-F5344CB8AC3E}">
        <p14:creationId xmlns:p14="http://schemas.microsoft.com/office/powerpoint/2010/main" val="140103681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（二</a:t>
            </a:r>
            <a:r>
              <a:rPr kumimoji="1" lang="zh-CN" altLang="en-US" sz="3200" dirty="0" smtClean="0"/>
              <a:t>）产业发展目标之一</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通过</a:t>
            </a:r>
            <a:r>
              <a:rPr kumimoji="1" lang="zh-CN" altLang="en-US" sz="2400" dirty="0">
                <a:latin typeface="STFangsong" charset="-122"/>
                <a:ea typeface="STFangsong" charset="-122"/>
                <a:cs typeface="STFangsong" charset="-122"/>
              </a:rPr>
              <a:t>五年努力，全市基本构建起以技术密集型和知识密集型为核心的高端高质高新现代产业体系，培育产业生态圈、生活服务圈、创新业态圈、企业协作圈，实现三次产业良性互动、融合发展，形成城市功能、城市空间与产业体系协调互哺的发展新</a:t>
            </a:r>
            <a:r>
              <a:rPr kumimoji="1" lang="zh-CN" altLang="en-US" sz="2400" dirty="0" smtClean="0">
                <a:latin typeface="STFangsong" charset="-122"/>
                <a:ea typeface="STFangsong" charset="-122"/>
                <a:cs typeface="STFangsong" charset="-122"/>
              </a:rPr>
              <a:t>格局。</a:t>
            </a:r>
            <a:endParaRPr kumimoji="1" lang="zh-CN" altLang="en-US" sz="24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23</a:t>
            </a:fld>
            <a:endParaRPr lang="en-US" dirty="0"/>
          </a:p>
        </p:txBody>
      </p:sp>
    </p:spTree>
    <p:extLst>
      <p:ext uri="{BB962C8B-B14F-4D97-AF65-F5344CB8AC3E}">
        <p14:creationId xmlns:p14="http://schemas.microsoft.com/office/powerpoint/2010/main" val="6759396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（二</a:t>
            </a:r>
            <a:r>
              <a:rPr kumimoji="1" lang="zh-CN" altLang="en-US" sz="3200" dirty="0" smtClean="0"/>
              <a:t>）产业发展目标之二</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培育</a:t>
            </a:r>
            <a:r>
              <a:rPr kumimoji="1" lang="zh-CN" altLang="en-US" sz="2400" dirty="0">
                <a:latin typeface="STFangsong" charset="-122"/>
                <a:ea typeface="STFangsong" charset="-122"/>
                <a:cs typeface="STFangsong" charset="-122"/>
              </a:rPr>
              <a:t>先进制造业新优势，供给侧结构性改革深入推进，制造业整体素质大幅提升，智能化、绿色化、服务化水平明显提高。创新生态体系加速构建，科技创新和成果产业化水平明显提升，高新技术产业培育实现新突破。</a:t>
            </a:r>
            <a:r>
              <a:rPr kumimoji="1" lang="en-US" altLang="zh-CN" sz="2400" dirty="0">
                <a:latin typeface="STFangsong" charset="-122"/>
                <a:ea typeface="STFangsong" charset="-122"/>
                <a:cs typeface="STFangsong" charset="-122"/>
              </a:rPr>
              <a:t>2017</a:t>
            </a:r>
            <a:r>
              <a:rPr kumimoji="1" lang="zh-CN" altLang="en-US" sz="2400" dirty="0">
                <a:latin typeface="STFangsong" charset="-122"/>
                <a:ea typeface="STFangsong" charset="-122"/>
                <a:cs typeface="STFangsong" charset="-122"/>
              </a:rPr>
              <a:t>年，全市制造业主营业务收入突破</a:t>
            </a:r>
            <a:r>
              <a:rPr kumimoji="1" lang="en-US" altLang="zh-CN" sz="2400" dirty="0">
                <a:latin typeface="STFangsong" charset="-122"/>
                <a:ea typeface="STFangsong" charset="-122"/>
                <a:cs typeface="STFangsong" charset="-122"/>
              </a:rPr>
              <a:t>1.8</a:t>
            </a:r>
            <a:r>
              <a:rPr kumimoji="1" lang="zh-CN" altLang="en-US" sz="2400" dirty="0">
                <a:latin typeface="STFangsong" charset="-122"/>
                <a:ea typeface="STFangsong" charset="-122"/>
                <a:cs typeface="STFangsong" charset="-122"/>
              </a:rPr>
              <a:t>万亿元，规上工业增加值增速达到</a:t>
            </a:r>
            <a:r>
              <a:rPr kumimoji="1" lang="en-US" altLang="zh-CN" sz="2400" dirty="0">
                <a:latin typeface="STFangsong" charset="-122"/>
                <a:ea typeface="STFangsong" charset="-122"/>
                <a:cs typeface="STFangsong" charset="-122"/>
              </a:rPr>
              <a:t>9.2%</a:t>
            </a:r>
            <a:r>
              <a:rPr kumimoji="1" lang="zh-CN" altLang="en-US" sz="2400" dirty="0">
                <a:latin typeface="STFangsong" charset="-122"/>
                <a:ea typeface="STFangsong" charset="-122"/>
                <a:cs typeface="STFangsong" charset="-122"/>
              </a:rPr>
              <a:t>。到</a:t>
            </a:r>
            <a:r>
              <a:rPr kumimoji="1" lang="en-US" altLang="zh-CN" sz="2400" dirty="0">
                <a:latin typeface="STFangsong" charset="-122"/>
                <a:ea typeface="STFangsong" charset="-122"/>
                <a:cs typeface="STFangsong" charset="-122"/>
              </a:rPr>
              <a:t>2022</a:t>
            </a:r>
            <a:r>
              <a:rPr kumimoji="1" lang="zh-CN" altLang="en-US" sz="2400" dirty="0">
                <a:latin typeface="STFangsong" charset="-122"/>
                <a:ea typeface="STFangsong" charset="-122"/>
                <a:cs typeface="STFangsong" charset="-122"/>
              </a:rPr>
              <a:t>年，战略性新兴产业增加值占地区生产总值比重达到</a:t>
            </a:r>
            <a:r>
              <a:rPr kumimoji="1" lang="en-US" altLang="zh-CN" sz="2400" dirty="0">
                <a:latin typeface="STFangsong" charset="-122"/>
                <a:ea typeface="STFangsong" charset="-122"/>
                <a:cs typeface="STFangsong" charset="-122"/>
              </a:rPr>
              <a:t>20%</a:t>
            </a:r>
            <a:r>
              <a:rPr kumimoji="1" lang="zh-CN" altLang="en-US" sz="2400" dirty="0">
                <a:latin typeface="STFangsong" charset="-122"/>
                <a:ea typeface="STFangsong" charset="-122"/>
                <a:cs typeface="STFangsong" charset="-122"/>
              </a:rPr>
              <a:t>，先进制造业增加值占工业增加值比重达到</a:t>
            </a:r>
            <a:r>
              <a:rPr kumimoji="1" lang="en-US" altLang="zh-CN" sz="2400" dirty="0">
                <a:latin typeface="STFangsong" charset="-122"/>
                <a:ea typeface="STFangsong" charset="-122"/>
                <a:cs typeface="STFangsong" charset="-122"/>
              </a:rPr>
              <a:t>50%</a:t>
            </a:r>
            <a:r>
              <a:rPr kumimoji="1" lang="zh-CN" altLang="en-US" sz="2400" dirty="0">
                <a:latin typeface="STFangsong" charset="-122"/>
                <a:ea typeface="STFangsong" charset="-122"/>
                <a:cs typeface="STFangsong" charset="-122"/>
              </a:rPr>
              <a:t>，初步建成全国重要的先进制造业城市。</a:t>
            </a:r>
          </a:p>
        </p:txBody>
      </p:sp>
      <p:sp>
        <p:nvSpPr>
          <p:cNvPr id="3" name="幻灯片编号占位符 2"/>
          <p:cNvSpPr>
            <a:spLocks noGrp="1"/>
          </p:cNvSpPr>
          <p:nvPr>
            <p:ph type="sldNum" sz="quarter" idx="12"/>
          </p:nvPr>
        </p:nvSpPr>
        <p:spPr/>
        <p:txBody>
          <a:bodyPr/>
          <a:lstStyle/>
          <a:p>
            <a:fld id="{D57F1E4F-1CFF-5643-939E-217C01CDF565}" type="slidenum">
              <a:rPr lang="en-US" smtClean="0"/>
              <a:pPr/>
              <a:t>24</a:t>
            </a:fld>
            <a:endParaRPr lang="en-US" dirty="0"/>
          </a:p>
        </p:txBody>
      </p:sp>
    </p:spTree>
    <p:extLst>
      <p:ext uri="{BB962C8B-B14F-4D97-AF65-F5344CB8AC3E}">
        <p14:creationId xmlns:p14="http://schemas.microsoft.com/office/powerpoint/2010/main" val="101512175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（二</a:t>
            </a:r>
            <a:r>
              <a:rPr kumimoji="1" lang="zh-CN" altLang="en-US" sz="3200" dirty="0" smtClean="0"/>
              <a:t>）产业发展目标之三</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打造</a:t>
            </a:r>
            <a:r>
              <a:rPr kumimoji="1" lang="zh-CN" altLang="en-US" sz="2400" dirty="0">
                <a:latin typeface="STFangsong" charset="-122"/>
                <a:ea typeface="STFangsong" charset="-122"/>
                <a:cs typeface="STFangsong" charset="-122"/>
              </a:rPr>
              <a:t>现代服务业新引擎，完善以服务经济为主体的动力机制转换和产业体系重构，推动生产性服务业向专业化和价值链高端延伸，推动生活性服务业向精细化和高品质转变，充分发挥服务业引擎转型发展、支撑经济增长的重要作用。</a:t>
            </a:r>
            <a:r>
              <a:rPr kumimoji="1" lang="en-US" altLang="zh-CN" sz="2400" dirty="0">
                <a:latin typeface="STFangsong" charset="-122"/>
                <a:ea typeface="STFangsong" charset="-122"/>
                <a:cs typeface="STFangsong" charset="-122"/>
              </a:rPr>
              <a:t>2017</a:t>
            </a:r>
            <a:r>
              <a:rPr kumimoji="1" lang="zh-CN" altLang="en-US" sz="2400" dirty="0">
                <a:latin typeface="STFangsong" charset="-122"/>
                <a:ea typeface="STFangsong" charset="-122"/>
                <a:cs typeface="STFangsong" charset="-122"/>
              </a:rPr>
              <a:t>年，全市服务业增加值突破</a:t>
            </a:r>
            <a:r>
              <a:rPr kumimoji="1" lang="en-US" altLang="zh-CN" sz="2400" dirty="0">
                <a:latin typeface="STFangsong" charset="-122"/>
                <a:ea typeface="STFangsong" charset="-122"/>
                <a:cs typeface="STFangsong" charset="-122"/>
              </a:rPr>
              <a:t>6980</a:t>
            </a:r>
            <a:r>
              <a:rPr kumimoji="1" lang="zh-CN" altLang="en-US" sz="2400" dirty="0">
                <a:latin typeface="STFangsong" charset="-122"/>
                <a:ea typeface="STFangsong" charset="-122"/>
                <a:cs typeface="STFangsong" charset="-122"/>
              </a:rPr>
              <a:t>亿元，社会消费品零售总额增长</a:t>
            </a:r>
            <a:r>
              <a:rPr kumimoji="1" lang="en-US" altLang="zh-CN" sz="2400" dirty="0">
                <a:latin typeface="STFangsong" charset="-122"/>
                <a:ea typeface="STFangsong" charset="-122"/>
                <a:cs typeface="STFangsong" charset="-122"/>
              </a:rPr>
              <a:t>10.5%</a:t>
            </a:r>
            <a:r>
              <a:rPr kumimoji="1" lang="zh-CN" altLang="en-US" sz="2400" dirty="0">
                <a:latin typeface="STFangsong" charset="-122"/>
                <a:ea typeface="STFangsong" charset="-122"/>
                <a:cs typeface="STFangsong" charset="-122"/>
              </a:rPr>
              <a:t>。到</a:t>
            </a:r>
            <a:r>
              <a:rPr kumimoji="1" lang="en-US" altLang="zh-CN" sz="2400" dirty="0">
                <a:latin typeface="STFangsong" charset="-122"/>
                <a:ea typeface="STFangsong" charset="-122"/>
                <a:cs typeface="STFangsong" charset="-122"/>
              </a:rPr>
              <a:t>2022</a:t>
            </a:r>
            <a:r>
              <a:rPr kumimoji="1" lang="zh-CN" altLang="en-US" sz="2400" dirty="0">
                <a:latin typeface="STFangsong" charset="-122"/>
                <a:ea typeface="STFangsong" charset="-122"/>
                <a:cs typeface="STFangsong" charset="-122"/>
              </a:rPr>
              <a:t>年，生产性服务业增加值占服务业增加值比重升至</a:t>
            </a:r>
            <a:r>
              <a:rPr kumimoji="1" lang="en-US" altLang="zh-CN" sz="2400" dirty="0">
                <a:latin typeface="STFangsong" charset="-122"/>
                <a:ea typeface="STFangsong" charset="-122"/>
                <a:cs typeface="STFangsong" charset="-122"/>
              </a:rPr>
              <a:t>57%</a:t>
            </a:r>
            <a:r>
              <a:rPr kumimoji="1" lang="zh-CN" altLang="en-US" sz="2400" dirty="0">
                <a:latin typeface="STFangsong" charset="-122"/>
                <a:ea typeface="STFangsong" charset="-122"/>
                <a:cs typeface="STFangsong" charset="-122"/>
              </a:rPr>
              <a:t>，初步建成国家服务业核心城市。</a:t>
            </a:r>
          </a:p>
        </p:txBody>
      </p:sp>
      <p:sp>
        <p:nvSpPr>
          <p:cNvPr id="3" name="幻灯片编号占位符 2"/>
          <p:cNvSpPr>
            <a:spLocks noGrp="1"/>
          </p:cNvSpPr>
          <p:nvPr>
            <p:ph type="sldNum" sz="quarter" idx="12"/>
          </p:nvPr>
        </p:nvSpPr>
        <p:spPr/>
        <p:txBody>
          <a:bodyPr/>
          <a:lstStyle/>
          <a:p>
            <a:fld id="{D57F1E4F-1CFF-5643-939E-217C01CDF565}" type="slidenum">
              <a:rPr lang="en-US" smtClean="0"/>
              <a:pPr/>
              <a:t>25</a:t>
            </a:fld>
            <a:endParaRPr lang="en-US" dirty="0"/>
          </a:p>
        </p:txBody>
      </p:sp>
    </p:spTree>
    <p:extLst>
      <p:ext uri="{BB962C8B-B14F-4D97-AF65-F5344CB8AC3E}">
        <p14:creationId xmlns:p14="http://schemas.microsoft.com/office/powerpoint/2010/main" val="12718969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（二</a:t>
            </a:r>
            <a:r>
              <a:rPr kumimoji="1" lang="zh-CN" altLang="en-US" sz="3200" dirty="0" smtClean="0"/>
              <a:t>）产业发展目标之四</a:t>
            </a:r>
            <a:endParaRPr kumimoji="1" lang="zh-CN" altLang="en-US" sz="3200"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构筑</a:t>
            </a:r>
            <a:r>
              <a:rPr kumimoji="1" lang="zh-CN" altLang="en-US" sz="2400" dirty="0">
                <a:latin typeface="STFangsong" charset="-122"/>
                <a:ea typeface="STFangsong" charset="-122"/>
                <a:cs typeface="STFangsong" charset="-122"/>
              </a:rPr>
              <a:t>都市现代农业新高地，深入推进农业供给侧结构性改革，优化农业产业体系、生产体系、经营体系，推动农业适度规模化经营，提升农业产业化水平，加快培育农业农村发展新动能。</a:t>
            </a:r>
            <a:r>
              <a:rPr kumimoji="1" lang="en-US" altLang="zh-CN" sz="2400" dirty="0">
                <a:latin typeface="STFangsong" charset="-122"/>
                <a:ea typeface="STFangsong" charset="-122"/>
                <a:cs typeface="STFangsong" charset="-122"/>
              </a:rPr>
              <a:t>2017</a:t>
            </a:r>
            <a:r>
              <a:rPr kumimoji="1" lang="zh-CN" altLang="en-US" sz="2400" dirty="0">
                <a:latin typeface="STFangsong" charset="-122"/>
                <a:ea typeface="STFangsong" charset="-122"/>
                <a:cs typeface="STFangsong" charset="-122"/>
              </a:rPr>
              <a:t>年，全市农业总产值突破</a:t>
            </a:r>
            <a:r>
              <a:rPr kumimoji="1" lang="en-US" altLang="zh-CN" sz="2400" dirty="0">
                <a:latin typeface="STFangsong" charset="-122"/>
                <a:ea typeface="STFangsong" charset="-122"/>
                <a:cs typeface="STFangsong" charset="-122"/>
              </a:rPr>
              <a:t>899</a:t>
            </a:r>
            <a:r>
              <a:rPr kumimoji="1" lang="zh-CN" altLang="en-US" sz="2400" dirty="0">
                <a:latin typeface="STFangsong" charset="-122"/>
                <a:ea typeface="STFangsong" charset="-122"/>
                <a:cs typeface="STFangsong" charset="-122"/>
              </a:rPr>
              <a:t>亿元。到</a:t>
            </a:r>
            <a:r>
              <a:rPr kumimoji="1" lang="en-US" altLang="zh-CN" sz="2400" dirty="0">
                <a:latin typeface="STFangsong" charset="-122"/>
                <a:ea typeface="STFangsong" charset="-122"/>
                <a:cs typeface="STFangsong" charset="-122"/>
              </a:rPr>
              <a:t>2022</a:t>
            </a:r>
            <a:r>
              <a:rPr kumimoji="1" lang="zh-CN" altLang="en-US" sz="2400" dirty="0">
                <a:latin typeface="STFangsong" charset="-122"/>
                <a:ea typeface="STFangsong" charset="-122"/>
                <a:cs typeface="STFangsong" charset="-122"/>
              </a:rPr>
              <a:t>年，初步建成国家都市现代农业示范城市。</a:t>
            </a:r>
          </a:p>
        </p:txBody>
      </p:sp>
      <p:sp>
        <p:nvSpPr>
          <p:cNvPr id="3" name="幻灯片编号占位符 2"/>
          <p:cNvSpPr>
            <a:spLocks noGrp="1"/>
          </p:cNvSpPr>
          <p:nvPr>
            <p:ph type="sldNum" sz="quarter" idx="12"/>
          </p:nvPr>
        </p:nvSpPr>
        <p:spPr/>
        <p:txBody>
          <a:bodyPr/>
          <a:lstStyle/>
          <a:p>
            <a:fld id="{D57F1E4F-1CFF-5643-939E-217C01CDF565}" type="slidenum">
              <a:rPr lang="en-US" smtClean="0"/>
              <a:pPr/>
              <a:t>26</a:t>
            </a:fld>
            <a:endParaRPr lang="en-US" dirty="0"/>
          </a:p>
        </p:txBody>
      </p:sp>
    </p:spTree>
    <p:extLst>
      <p:ext uri="{BB962C8B-B14F-4D97-AF65-F5344CB8AC3E}">
        <p14:creationId xmlns:p14="http://schemas.microsoft.com/office/powerpoint/2010/main" val="8717697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634" t="18519" r="2174" b="49629"/>
          <a:stretch/>
        </p:blipFill>
        <p:spPr>
          <a:xfrm>
            <a:off x="1068513" y="789897"/>
            <a:ext cx="8561940" cy="5095688"/>
          </a:xfrm>
          <a:prstGeom prst="rect">
            <a:avLst/>
          </a:prstGeom>
        </p:spPr>
      </p:pic>
      <p:sp>
        <p:nvSpPr>
          <p:cNvPr id="2" name="幻灯片编号占位符 1"/>
          <p:cNvSpPr>
            <a:spLocks noGrp="1"/>
          </p:cNvSpPr>
          <p:nvPr>
            <p:ph type="sldNum" sz="quarter" idx="12"/>
          </p:nvPr>
        </p:nvSpPr>
        <p:spPr/>
        <p:txBody>
          <a:bodyPr/>
          <a:lstStyle/>
          <a:p>
            <a:fld id="{D57F1E4F-1CFF-5643-939E-217C01CDF565}" type="slidenum">
              <a:rPr lang="en-US" smtClean="0"/>
              <a:pPr/>
              <a:t>27</a:t>
            </a:fld>
            <a:endParaRPr lang="en-US" dirty="0"/>
          </a:p>
        </p:txBody>
      </p:sp>
    </p:spTree>
    <p:extLst>
      <p:ext uri="{BB962C8B-B14F-4D97-AF65-F5344CB8AC3E}">
        <p14:creationId xmlns:p14="http://schemas.microsoft.com/office/powerpoint/2010/main" val="47483292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smtClean="0"/>
              <a:t>（一）</a:t>
            </a:r>
            <a:r>
              <a:rPr kumimoji="1" lang="zh-CN" altLang="en-US" sz="3200" dirty="0"/>
              <a:t>优化城市空间布局，重塑产业经济地理</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一</a:t>
            </a:r>
            <a:r>
              <a:rPr kumimoji="1" lang="zh-CN" altLang="en-US" sz="2400" dirty="0">
                <a:latin typeface="STFangsong" charset="-122"/>
                <a:ea typeface="STFangsong" charset="-122"/>
                <a:cs typeface="STFangsong" charset="-122"/>
              </a:rPr>
              <a:t>是推动城市空间结构优化。坚持完善城市体系与提升城市功能互促共进，形成“东进、南拓、西控、北改、中优”的发展格局，构建“双核联动、多中心支撑”网络化功能体系与国家中心城市功能性产业支撑</a:t>
            </a:r>
            <a:r>
              <a:rPr kumimoji="1" lang="zh-CN" altLang="en-US" sz="2400" dirty="0" smtClean="0">
                <a:latin typeface="STFangsong" charset="-122"/>
                <a:ea typeface="STFangsong" charset="-122"/>
                <a:cs typeface="STFangsong" charset="-122"/>
              </a:rPr>
              <a:t>体系。</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二</a:t>
            </a:r>
            <a:r>
              <a:rPr kumimoji="1" lang="zh-CN" altLang="en-US" sz="2400" dirty="0">
                <a:latin typeface="STFangsong" charset="-122"/>
                <a:ea typeface="STFangsong" charset="-122"/>
                <a:cs typeface="STFangsong" charset="-122"/>
              </a:rPr>
              <a:t>是坚持产城融合，优化产业空间布局。将城市空间优化拓展与产业空间统筹布局有机结合，认真落实园区城市总体规划、产业招商指导目录、园区设计规划导则、产业引导政务政策、公共服务设施建设规划的“五位一体”管理制度，科学定位全市工业园区、工业集中区的产业方向，全面优化服务业集聚区空间布局，推进都市现代农业产业园区特色化发展。推动优势产业、优秀企业向特色园区集中，引导优质资源配置向特色园区</a:t>
            </a:r>
            <a:r>
              <a:rPr kumimoji="1" lang="zh-CN" altLang="en-US" sz="2400" dirty="0" smtClean="0">
                <a:latin typeface="STFangsong" charset="-122"/>
                <a:ea typeface="STFangsong" charset="-122"/>
                <a:cs typeface="STFangsong" charset="-122"/>
              </a:rPr>
              <a:t>倾斜。</a:t>
            </a:r>
            <a:endParaRPr kumimoji="1" lang="zh-CN" altLang="en-US" sz="24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28</a:t>
            </a:fld>
            <a:endParaRPr lang="en-US" dirty="0"/>
          </a:p>
        </p:txBody>
      </p:sp>
    </p:spTree>
    <p:extLst>
      <p:ext uri="{BB962C8B-B14F-4D97-AF65-F5344CB8AC3E}">
        <p14:creationId xmlns:p14="http://schemas.microsoft.com/office/powerpoint/2010/main" val="4677550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（二）构建良性产业生态圈，提升产业核心竞争力</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一</a:t>
            </a:r>
            <a:r>
              <a:rPr kumimoji="1" lang="zh-CN" altLang="en-US" sz="2400" dirty="0">
                <a:latin typeface="STFangsong" charset="-122"/>
                <a:ea typeface="STFangsong" charset="-122"/>
                <a:cs typeface="STFangsong" charset="-122"/>
              </a:rPr>
              <a:t>是坚持成链发展，培育优势产业集群。支持行业龙头企业通过股权合作、战略联盟和产业集群等模式实施产业链垂直整合。加快发展战略优势产业，以利益为纽带引导产业集群式发展，依托国际客货运航线，加快发展电子信息、生物医药、精密制造、跨境电商等适空产业，依托国际铁路班列，加快发展电子、机械、汽车配件、家电等适铁产业</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二</a:t>
            </a:r>
            <a:r>
              <a:rPr kumimoji="1" lang="zh-CN" altLang="en-US" sz="2400" dirty="0">
                <a:latin typeface="STFangsong" charset="-122"/>
                <a:ea typeface="STFangsong" charset="-122"/>
                <a:cs typeface="STFangsong" charset="-122"/>
              </a:rPr>
              <a:t>是促进产业跨界融合发展，推动创新链、产业链、资本链“三链合一”。推进传统产业数字化、智能化发展，大力发展研发、设计和营销、结算、物流等</a:t>
            </a:r>
            <a:r>
              <a:rPr kumimoji="1" lang="en-US" altLang="zh-CN" sz="2400" dirty="0">
                <a:latin typeface="STFangsong" charset="-122"/>
                <a:ea typeface="STFangsong" charset="-122"/>
                <a:cs typeface="STFangsong" charset="-122"/>
              </a:rPr>
              <a:t>2.5</a:t>
            </a:r>
            <a:r>
              <a:rPr kumimoji="1" lang="zh-CN" altLang="en-US" sz="2400" dirty="0">
                <a:latin typeface="STFangsong" charset="-122"/>
                <a:ea typeface="STFangsong" charset="-122"/>
                <a:cs typeface="STFangsong" charset="-122"/>
              </a:rPr>
              <a:t>产业，加快发展数字经济、分享经济等新经济，不断催生复合型新业态</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三</a:t>
            </a:r>
            <a:r>
              <a:rPr kumimoji="1" lang="zh-CN" altLang="en-US" sz="2400" dirty="0">
                <a:latin typeface="STFangsong" charset="-122"/>
                <a:ea typeface="STFangsong" charset="-122"/>
                <a:cs typeface="STFangsong" charset="-122"/>
              </a:rPr>
              <a:t>是提高产业绿色化程度。加快建成中西部一流的国家级节能环保产业基地，推动生产方式绿色化，推广清洁能源使用，推动工业企业“电能替代”改造。四是积极推动企业梯队发展。重点扶持和培育一批根植性强的龙头企业和科技型、创新型、成长型中小微企业、“独角兽”企业。</a:t>
            </a:r>
          </a:p>
        </p:txBody>
      </p:sp>
      <p:sp>
        <p:nvSpPr>
          <p:cNvPr id="3" name="幻灯片编号占位符 2"/>
          <p:cNvSpPr>
            <a:spLocks noGrp="1"/>
          </p:cNvSpPr>
          <p:nvPr>
            <p:ph type="sldNum" sz="quarter" idx="12"/>
          </p:nvPr>
        </p:nvSpPr>
        <p:spPr/>
        <p:txBody>
          <a:bodyPr/>
          <a:lstStyle/>
          <a:p>
            <a:fld id="{D57F1E4F-1CFF-5643-939E-217C01CDF565}" type="slidenum">
              <a:rPr lang="en-US" smtClean="0"/>
              <a:pPr/>
              <a:t>29</a:t>
            </a:fld>
            <a:endParaRPr lang="en-US" dirty="0"/>
          </a:p>
        </p:txBody>
      </p:sp>
    </p:spTree>
    <p:extLst>
      <p:ext uri="{BB962C8B-B14F-4D97-AF65-F5344CB8AC3E}">
        <p14:creationId xmlns:p14="http://schemas.microsoft.com/office/powerpoint/2010/main" val="7415656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0175" y="117350"/>
            <a:ext cx="10937174" cy="1507067"/>
          </a:xfrm>
        </p:spPr>
        <p:txBody>
          <a:bodyPr/>
          <a:lstStyle/>
          <a:p>
            <a:r>
              <a:rPr kumimoji="1" lang="zh-CN" altLang="en-US" dirty="0" smtClean="0"/>
              <a:t>（一）城市定位从区域中心城市向国家中心城市演进</a:t>
            </a:r>
            <a:endParaRPr kumimoji="1" lang="zh-CN" altLang="en-US"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800" dirty="0" smtClean="0">
                <a:latin typeface="STFangsong" charset="-122"/>
                <a:ea typeface="STFangsong" charset="-122"/>
                <a:cs typeface="STFangsong" charset="-122"/>
              </a:rPr>
              <a:t>       成都</a:t>
            </a:r>
            <a:r>
              <a:rPr kumimoji="1" lang="zh-CN" altLang="en-US" sz="2800" dirty="0">
                <a:latin typeface="STFangsong" charset="-122"/>
                <a:ea typeface="STFangsong" charset="-122"/>
                <a:cs typeface="STFangsong" charset="-122"/>
              </a:rPr>
              <a:t>已成为中西部地区发展基础较好、发展潜力较大、辐射带动能力较强的特大型中心城市，先后迈上人均</a:t>
            </a:r>
            <a:r>
              <a:rPr kumimoji="1" lang="en-US" altLang="zh-CN" sz="2800" dirty="0">
                <a:latin typeface="STFangsong" charset="-122"/>
                <a:ea typeface="STFangsong" charset="-122"/>
                <a:cs typeface="STFangsong" charset="-122"/>
              </a:rPr>
              <a:t>GDP</a:t>
            </a:r>
            <a:r>
              <a:rPr kumimoji="1" lang="zh-CN" altLang="en-US" sz="2800" dirty="0">
                <a:latin typeface="STFangsong" charset="-122"/>
                <a:ea typeface="STFangsong" charset="-122"/>
                <a:cs typeface="STFangsong" charset="-122"/>
              </a:rPr>
              <a:t>过万美元、经济总量过万亿元两大台阶，城市综合实力、核心竞争力和区域吸引力得到全面提升。</a:t>
            </a:r>
            <a:r>
              <a:rPr kumimoji="1" lang="en-US" altLang="zh-CN" sz="2800" dirty="0">
                <a:latin typeface="STFangsong" charset="-122"/>
                <a:ea typeface="STFangsong" charset="-122"/>
                <a:cs typeface="STFangsong" charset="-122"/>
              </a:rPr>
              <a:t>2016</a:t>
            </a:r>
            <a:r>
              <a:rPr kumimoji="1" lang="zh-CN" altLang="en-US" sz="2800" dirty="0">
                <a:latin typeface="STFangsong" charset="-122"/>
                <a:ea typeface="STFangsong" charset="-122"/>
                <a:cs typeface="STFangsong" charset="-122"/>
              </a:rPr>
              <a:t>年，地区生产总值达到</a:t>
            </a:r>
            <a:r>
              <a:rPr kumimoji="1" lang="en-US" altLang="zh-CN" sz="2800" dirty="0">
                <a:latin typeface="STFangsong" charset="-122"/>
                <a:ea typeface="STFangsong" charset="-122"/>
                <a:cs typeface="STFangsong" charset="-122"/>
              </a:rPr>
              <a:t>12170</a:t>
            </a:r>
            <a:r>
              <a:rPr kumimoji="1" lang="zh-CN" altLang="en-US" sz="2800" dirty="0">
                <a:latin typeface="STFangsong" charset="-122"/>
                <a:ea typeface="STFangsong" charset="-122"/>
                <a:cs typeface="STFangsong" charset="-122"/>
              </a:rPr>
              <a:t>亿元，位于副省级城市第三位，比上年增长</a:t>
            </a:r>
            <a:r>
              <a:rPr kumimoji="1" lang="en-US" altLang="zh-CN" sz="2800" dirty="0">
                <a:latin typeface="STFangsong" charset="-122"/>
                <a:ea typeface="STFangsong" charset="-122"/>
                <a:cs typeface="STFangsong" charset="-122"/>
              </a:rPr>
              <a:t>7.7%</a:t>
            </a:r>
            <a:r>
              <a:rPr kumimoji="1" lang="zh-CN" altLang="en-US" sz="2800" dirty="0">
                <a:latin typeface="STFangsong" charset="-122"/>
                <a:ea typeface="STFangsong" charset="-122"/>
                <a:cs typeface="STFangsong" charset="-122"/>
              </a:rPr>
              <a:t>，占全国、西部、全省的比重为</a:t>
            </a:r>
            <a:r>
              <a:rPr kumimoji="1" lang="en-US" altLang="zh-CN" sz="2800" dirty="0">
                <a:latin typeface="STFangsong" charset="-122"/>
                <a:ea typeface="STFangsong" charset="-122"/>
                <a:cs typeface="STFangsong" charset="-122"/>
              </a:rPr>
              <a:t>1.6%</a:t>
            </a:r>
            <a:r>
              <a:rPr kumimoji="1" lang="zh-CN" altLang="en-US" sz="2800" dirty="0">
                <a:latin typeface="STFangsong" charset="-122"/>
                <a:ea typeface="STFangsong" charset="-122"/>
                <a:cs typeface="STFangsong" charset="-122"/>
              </a:rPr>
              <a:t>、</a:t>
            </a:r>
            <a:r>
              <a:rPr kumimoji="1" lang="en-US" altLang="zh-CN" sz="2800" dirty="0">
                <a:latin typeface="STFangsong" charset="-122"/>
                <a:ea typeface="STFangsong" charset="-122"/>
                <a:cs typeface="STFangsong" charset="-122"/>
              </a:rPr>
              <a:t>7.8%</a:t>
            </a:r>
            <a:r>
              <a:rPr kumimoji="1" lang="zh-CN" altLang="en-US" sz="2800" dirty="0">
                <a:latin typeface="STFangsong" charset="-122"/>
                <a:ea typeface="STFangsong" charset="-122"/>
                <a:cs typeface="STFangsong" charset="-122"/>
              </a:rPr>
              <a:t>和</a:t>
            </a:r>
            <a:r>
              <a:rPr kumimoji="1" lang="en-US" altLang="zh-CN" sz="2800" dirty="0">
                <a:latin typeface="STFangsong" charset="-122"/>
                <a:ea typeface="STFangsong" charset="-122"/>
                <a:cs typeface="STFangsong" charset="-122"/>
              </a:rPr>
              <a:t>37.2%</a:t>
            </a:r>
            <a:r>
              <a:rPr kumimoji="1" lang="zh-CN" altLang="en-US" sz="2800" dirty="0">
                <a:latin typeface="STFangsong" charset="-122"/>
                <a:ea typeface="STFangsong" charset="-122"/>
                <a:cs typeface="STFangsong" charset="-122"/>
              </a:rPr>
              <a:t>。</a:t>
            </a:r>
            <a:r>
              <a:rPr kumimoji="1" lang="en-US" altLang="zh-CN" sz="2800" dirty="0">
                <a:latin typeface="STFangsong" charset="-122"/>
                <a:ea typeface="STFangsong" charset="-122"/>
                <a:cs typeface="STFangsong" charset="-122"/>
              </a:rPr>
              <a:t>2016</a:t>
            </a:r>
            <a:r>
              <a:rPr kumimoji="1" lang="zh-CN" altLang="en-US" sz="2800" dirty="0">
                <a:latin typeface="STFangsong" charset="-122"/>
                <a:ea typeface="STFangsong" charset="-122"/>
                <a:cs typeface="STFangsong" charset="-122"/>
              </a:rPr>
              <a:t>年</a:t>
            </a:r>
            <a:r>
              <a:rPr kumimoji="1" lang="en-US" altLang="zh-CN" sz="2800" dirty="0">
                <a:latin typeface="STFangsong" charset="-122"/>
                <a:ea typeface="STFangsong" charset="-122"/>
                <a:cs typeface="STFangsong" charset="-122"/>
              </a:rPr>
              <a:t>4</a:t>
            </a:r>
            <a:r>
              <a:rPr kumimoji="1" lang="zh-CN" altLang="en-US" sz="2800" dirty="0">
                <a:latin typeface="STFangsong" charset="-122"/>
                <a:ea typeface="STFangsong" charset="-122"/>
                <a:cs typeface="STFangsong" charset="-122"/>
              </a:rPr>
              <a:t>月，国务院正式批复的</a:t>
            </a:r>
            <a:r>
              <a:rPr kumimoji="1" lang="en-US" altLang="zh-CN" sz="2800" dirty="0">
                <a:latin typeface="STFangsong" charset="-122"/>
                <a:ea typeface="STFangsong" charset="-122"/>
                <a:cs typeface="STFangsong" charset="-122"/>
              </a:rPr>
              <a:t>《</a:t>
            </a:r>
            <a:r>
              <a:rPr kumimoji="1" lang="zh-CN" altLang="en-US" sz="2800" dirty="0">
                <a:latin typeface="STFangsong" charset="-122"/>
                <a:ea typeface="STFangsong" charset="-122"/>
                <a:cs typeface="STFangsong" charset="-122"/>
              </a:rPr>
              <a:t>成渝城市群发展规划</a:t>
            </a:r>
            <a:r>
              <a:rPr kumimoji="1" lang="en-US" altLang="zh-CN" sz="2800" dirty="0">
                <a:latin typeface="STFangsong" charset="-122"/>
                <a:ea typeface="STFangsong" charset="-122"/>
                <a:cs typeface="STFangsong" charset="-122"/>
              </a:rPr>
              <a:t>》</a:t>
            </a:r>
            <a:r>
              <a:rPr kumimoji="1" lang="zh-CN" altLang="en-US" sz="2800" dirty="0">
                <a:latin typeface="STFangsong" charset="-122"/>
                <a:ea typeface="STFangsong" charset="-122"/>
                <a:cs typeface="STFangsong" charset="-122"/>
              </a:rPr>
              <a:t>明确提出，成都要以建设国家中心城市为目标，这赋予了成都在新的发展时期更高的历史使命和责任担当。为此，成都大力增强“五中心一枢纽”功能，将在更宽领域、更高层次参与全球资源整合和竞争。</a:t>
            </a:r>
          </a:p>
        </p:txBody>
      </p:sp>
      <p:sp>
        <p:nvSpPr>
          <p:cNvPr id="3" name="幻灯片编号占位符 2"/>
          <p:cNvSpPr>
            <a:spLocks noGrp="1"/>
          </p:cNvSpPr>
          <p:nvPr>
            <p:ph type="sldNum" sz="quarter" idx="12"/>
          </p:nvPr>
        </p:nvSpPr>
        <p:spPr/>
        <p:txBody>
          <a:bodyPr/>
          <a:lstStyle/>
          <a:p>
            <a:fld id="{D57F1E4F-1CFF-5643-939E-217C01CDF565}" type="slidenum">
              <a:rPr lang="en-US" smtClean="0"/>
              <a:pPr/>
              <a:t>3</a:t>
            </a:fld>
            <a:endParaRPr lang="en-US" dirty="0"/>
          </a:p>
        </p:txBody>
      </p:sp>
    </p:spTree>
    <p:extLst>
      <p:ext uri="{BB962C8B-B14F-4D97-AF65-F5344CB8AC3E}">
        <p14:creationId xmlns:p14="http://schemas.microsoft.com/office/powerpoint/2010/main" val="191399046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（三）推进要素供给侧改革，形成产业集聚优势</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一是加快促进人才、资本、技术、数据等核心要素向现代产业聚集。加大引进人才资助力度，提供优质工作生活服务；推动金融机构聚集，提升金融服务能力；深化创新科技成果转移转化，增强企业创新主体地位；增强数据基础设施支撑能力，引进培育数据市场主体，释放数据生产力</a:t>
            </a:r>
            <a:r>
              <a:rPr kumimoji="1" lang="zh-CN" altLang="en-US" sz="2400" dirty="0" smtClean="0">
                <a:latin typeface="STFangsong" charset="-122"/>
                <a:ea typeface="STFangsong" charset="-122"/>
                <a:cs typeface="STFangsong" charset="-122"/>
              </a:rPr>
              <a:t>。 </a:t>
            </a:r>
            <a:endParaRPr kumimoji="1" lang="en-US" altLang="zh-CN" sz="2400" dirty="0" smtClean="0">
              <a:latin typeface="STFangsong" charset="-122"/>
              <a:ea typeface="STFangsong" charset="-122"/>
              <a:cs typeface="STFangsong" charset="-122"/>
            </a:endParaRPr>
          </a:p>
          <a:p>
            <a:r>
              <a:rPr kumimoji="1" lang="zh-CN" altLang="en-US" sz="2400" dirty="0" smtClean="0">
                <a:latin typeface="STFangsong" charset="-122"/>
                <a:ea typeface="STFangsong" charset="-122"/>
                <a:cs typeface="STFangsong" charset="-122"/>
              </a:rPr>
              <a:t>        二</a:t>
            </a:r>
            <a:r>
              <a:rPr kumimoji="1" lang="zh-CN" altLang="en-US" sz="2400" dirty="0">
                <a:latin typeface="STFangsong" charset="-122"/>
                <a:ea typeface="STFangsong" charset="-122"/>
                <a:cs typeface="STFangsong" charset="-122"/>
              </a:rPr>
              <a:t>是降低土地资源、能源、资金、技术转化、物流运输等要素交易成本。优化土地价格形成机制，创新土地供应管理方式，提高土地利用效率；推进售电侧市场化改革，推进电力价格改革，提升电力使用效率，降低天然气成本，减少供气中间环节；拓宽企业融资渠道，优化政策性金融产品；扩大科技成果供给，降低转化中间成本、隐性成本；畅通国际物流通道，降低口岸和场站物流成本，完善物流供应链服务体系</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三</a:t>
            </a:r>
            <a:r>
              <a:rPr kumimoji="1" lang="zh-CN" altLang="en-US" sz="2400" dirty="0">
                <a:latin typeface="STFangsong" charset="-122"/>
                <a:ea typeface="STFangsong" charset="-122"/>
                <a:cs typeface="STFangsong" charset="-122"/>
              </a:rPr>
              <a:t>是优化要素市场环境。培育优化产业生态环境、创新创业环境、跨界融合环境、市场交易环境、国际化营商环境。</a:t>
            </a:r>
          </a:p>
        </p:txBody>
      </p:sp>
      <p:sp>
        <p:nvSpPr>
          <p:cNvPr id="3" name="幻灯片编号占位符 2"/>
          <p:cNvSpPr>
            <a:spLocks noGrp="1"/>
          </p:cNvSpPr>
          <p:nvPr>
            <p:ph type="sldNum" sz="quarter" idx="12"/>
          </p:nvPr>
        </p:nvSpPr>
        <p:spPr/>
        <p:txBody>
          <a:bodyPr/>
          <a:lstStyle/>
          <a:p>
            <a:fld id="{D57F1E4F-1CFF-5643-939E-217C01CDF565}" type="slidenum">
              <a:rPr lang="en-US" smtClean="0"/>
              <a:pPr/>
              <a:t>30</a:t>
            </a:fld>
            <a:endParaRPr lang="en-US" dirty="0"/>
          </a:p>
        </p:txBody>
      </p:sp>
    </p:spTree>
    <p:extLst>
      <p:ext uri="{BB962C8B-B14F-4D97-AF65-F5344CB8AC3E}">
        <p14:creationId xmlns:p14="http://schemas.microsoft.com/office/powerpoint/2010/main" val="166975195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（四）强化创新驱动能力，培育产业发展新动能</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一是加强创新人才引育。深化“人才</a:t>
            </a:r>
            <a:r>
              <a:rPr kumimoji="1" lang="en-US" altLang="zh-CN" sz="2400" dirty="0">
                <a:latin typeface="STFangsong" charset="-122"/>
                <a:ea typeface="STFangsong" charset="-122"/>
                <a:cs typeface="STFangsong" charset="-122"/>
              </a:rPr>
              <a:t>+</a:t>
            </a:r>
            <a:r>
              <a:rPr kumimoji="1" lang="zh-CN" altLang="en-US" sz="2400" dirty="0">
                <a:latin typeface="STFangsong" charset="-122"/>
                <a:ea typeface="STFangsong" charset="-122"/>
                <a:cs typeface="STFangsong" charset="-122"/>
              </a:rPr>
              <a:t>项目</a:t>
            </a:r>
            <a:r>
              <a:rPr kumimoji="1" lang="en-US" altLang="zh-CN" sz="2400" dirty="0">
                <a:latin typeface="STFangsong" charset="-122"/>
                <a:ea typeface="STFangsong" charset="-122"/>
                <a:cs typeface="STFangsong" charset="-122"/>
              </a:rPr>
              <a:t>+</a:t>
            </a:r>
            <a:r>
              <a:rPr kumimoji="1" lang="zh-CN" altLang="en-US" sz="2400" dirty="0">
                <a:latin typeface="STFangsong" charset="-122"/>
                <a:ea typeface="STFangsong" charset="-122"/>
                <a:cs typeface="STFangsong" charset="-122"/>
              </a:rPr>
              <a:t>资本”协同引才模式，加快建设海外人才离岸创新创业基地。鼓励青年人才来蓉创新创业，实施本土人才自主培养计划</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二</a:t>
            </a:r>
            <a:r>
              <a:rPr kumimoji="1" lang="zh-CN" altLang="en-US" sz="2400" dirty="0">
                <a:latin typeface="STFangsong" charset="-122"/>
                <a:ea typeface="STFangsong" charset="-122"/>
                <a:cs typeface="STFangsong" charset="-122"/>
              </a:rPr>
              <a:t>是加快知识成果转化。深化校院地协同创新，促进高校院所创新资源与地方经济社会发展对接</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三</a:t>
            </a:r>
            <a:r>
              <a:rPr kumimoji="1" lang="zh-CN" altLang="en-US" sz="2400" dirty="0">
                <a:latin typeface="STFangsong" charset="-122"/>
                <a:ea typeface="STFangsong" charset="-122"/>
                <a:cs typeface="STFangsong" charset="-122"/>
              </a:rPr>
              <a:t>是加快创新创业载体建设。筹建成都创新创造研究院，深化环高校院所成果转化区建设，支持校地企共建一批新型产业技术研究院，着力培育创新创业群落。加快建设军民融合发展机构和工作机制，统筹建设军民兼容科技协同创新平台，打造国家军民融合创新示范区。四是深化知识产权领域改革。全面推进知识产权综合管理改革，打通知识产权创造、运用、保护、管理和服务全链条。引导在蓉高校院所全面推进知识产权价值评议及分级、分类管理，激发创新活力。</a:t>
            </a:r>
          </a:p>
        </p:txBody>
      </p:sp>
      <p:sp>
        <p:nvSpPr>
          <p:cNvPr id="3" name="幻灯片编号占位符 2"/>
          <p:cNvSpPr>
            <a:spLocks noGrp="1"/>
          </p:cNvSpPr>
          <p:nvPr>
            <p:ph type="sldNum" sz="quarter" idx="12"/>
          </p:nvPr>
        </p:nvSpPr>
        <p:spPr/>
        <p:txBody>
          <a:bodyPr/>
          <a:lstStyle/>
          <a:p>
            <a:fld id="{D57F1E4F-1CFF-5643-939E-217C01CDF565}" type="slidenum">
              <a:rPr lang="en-US" smtClean="0"/>
              <a:pPr/>
              <a:t>31</a:t>
            </a:fld>
            <a:endParaRPr lang="en-US" dirty="0"/>
          </a:p>
        </p:txBody>
      </p:sp>
    </p:spTree>
    <p:extLst>
      <p:ext uri="{BB962C8B-B14F-4D97-AF65-F5344CB8AC3E}">
        <p14:creationId xmlns:p14="http://schemas.microsoft.com/office/powerpoint/2010/main" val="45670013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（五）坚持开放引领战略，提高产业国际化水平</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一</a:t>
            </a:r>
            <a:r>
              <a:rPr kumimoji="1" lang="zh-CN" altLang="en-US" sz="2400" dirty="0">
                <a:latin typeface="STFangsong" charset="-122"/>
                <a:ea typeface="STFangsong" charset="-122"/>
                <a:cs typeface="STFangsong" charset="-122"/>
              </a:rPr>
              <a:t>是提升国际资源配置力。吸引更多跨国公司和大型企业集团高职能型总部入驻成都，积极吸纳全球资本、先进技术和管理经验。鼓励本土企业“走出去”建设特色产业园区</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二</a:t>
            </a:r>
            <a:r>
              <a:rPr kumimoji="1" lang="zh-CN" altLang="en-US" sz="2400" dirty="0">
                <a:latin typeface="STFangsong" charset="-122"/>
                <a:ea typeface="STFangsong" charset="-122"/>
                <a:cs typeface="STFangsong" charset="-122"/>
              </a:rPr>
              <a:t>是提升国际资源吸附力。以自贸试验区建设为契机，深化中德、中法、中韩、新川等国际合作园区建设。加快发展口岸经济，提升口岸服务能力和流量规模，全面形成“一区两园三口岸（见备注）”的服务体系。积极引进大型航空货运公司、国际铁路货运公司或具有整合能力的战略投资商，建设亚欧货物转运中心</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a:latin typeface="STFangsong" charset="-122"/>
                <a:ea typeface="STFangsong" charset="-122"/>
                <a:cs typeface="STFangsong" charset="-122"/>
              </a:rPr>
              <a:t> </a:t>
            </a:r>
            <a:r>
              <a:rPr kumimoji="1" lang="zh-CN" altLang="en-US" sz="2400" dirty="0" smtClean="0">
                <a:latin typeface="STFangsong" charset="-122"/>
                <a:ea typeface="STFangsong" charset="-122"/>
                <a:cs typeface="STFangsong" charset="-122"/>
              </a:rPr>
              <a:t>      三</a:t>
            </a:r>
            <a:r>
              <a:rPr kumimoji="1" lang="zh-CN" altLang="en-US" sz="2400" dirty="0">
                <a:latin typeface="STFangsong" charset="-122"/>
                <a:ea typeface="STFangsong" charset="-122"/>
                <a:cs typeface="STFangsong" charset="-122"/>
              </a:rPr>
              <a:t>是提升国际资源服务力。以国际化的标准提升城市硬件设施和公共服务整体水平，推动商务规则接轨，加快引进一批国际知名商务服务机构。深化“放管服”改革，推动政务服务接轨，全面提升“互联网</a:t>
            </a:r>
            <a:r>
              <a:rPr kumimoji="1" lang="en-US" altLang="zh-CN" sz="2400" dirty="0">
                <a:latin typeface="STFangsong" charset="-122"/>
                <a:ea typeface="STFangsong" charset="-122"/>
                <a:cs typeface="STFangsong" charset="-122"/>
              </a:rPr>
              <a:t>+</a:t>
            </a:r>
            <a:r>
              <a:rPr kumimoji="1" lang="zh-CN" altLang="en-US" sz="2400" dirty="0">
                <a:latin typeface="STFangsong" charset="-122"/>
                <a:ea typeface="STFangsong" charset="-122"/>
                <a:cs typeface="STFangsong" charset="-122"/>
              </a:rPr>
              <a:t>政务服务”工作水平。争取国内首个知识产权国际合作基地落户成都，开展企业“走出去”知识产权预警、海外维权援助等服务。</a:t>
            </a:r>
          </a:p>
        </p:txBody>
      </p:sp>
      <p:sp>
        <p:nvSpPr>
          <p:cNvPr id="3" name="幻灯片编号占位符 2"/>
          <p:cNvSpPr>
            <a:spLocks noGrp="1"/>
          </p:cNvSpPr>
          <p:nvPr>
            <p:ph type="sldNum" sz="quarter" idx="12"/>
          </p:nvPr>
        </p:nvSpPr>
        <p:spPr/>
        <p:txBody>
          <a:bodyPr/>
          <a:lstStyle/>
          <a:p>
            <a:fld id="{D57F1E4F-1CFF-5643-939E-217C01CDF565}" type="slidenum">
              <a:rPr lang="en-US" smtClean="0"/>
              <a:pPr/>
              <a:t>32</a:t>
            </a:fld>
            <a:endParaRPr lang="en-US" dirty="0"/>
          </a:p>
        </p:txBody>
      </p:sp>
    </p:spTree>
    <p:extLst>
      <p:ext uri="{BB962C8B-B14F-4D97-AF65-F5344CB8AC3E}">
        <p14:creationId xmlns:p14="http://schemas.microsoft.com/office/powerpoint/2010/main" val="138089434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a:t>（六）加强品牌战略力度，打造城市产业影响力</a:t>
            </a:r>
          </a:p>
        </p:txBody>
      </p:sp>
      <p:sp>
        <p:nvSpPr>
          <p:cNvPr id="4" name="标题 1"/>
          <p:cNvSpPr txBox="1">
            <a:spLocks/>
          </p:cNvSpPr>
          <p:nvPr/>
        </p:nvSpPr>
        <p:spPr>
          <a:xfrm>
            <a:off x="280175" y="1214475"/>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a:latin typeface="STFangsong" charset="-122"/>
                <a:ea typeface="STFangsong" charset="-122"/>
                <a:cs typeface="STFangsong" charset="-122"/>
              </a:rPr>
              <a:t>        一是全面实施品牌创建工程。培育发展本土品牌，完善品牌培育服务体系，构建“政府引导、企业主体、部门帮扶、行业参与”的品牌工作格局，推动产业园区、行业协会、科研机构等协同参与品牌发展。二是倾力打造优势特色品牌。发展壮大电子信息、轨道交通、航空航天、汽车制造、食品饮料等“成都造”品牌。积极培育电子商务、金融服务等“成都服务”品牌。以地理标志、“天府源”公共品牌为纽带，建设川菜、茶叶和猕猴桃等“成都产”品牌。三是聚力优势品牌打造城市名片，围绕“大熊猫文化”“金沙文化”“三国文化”等，打造彰显天府魅力的文创品牌。支持品牌产业化经营、资本化运作，充分促进多层级、多门类品牌综合价值发挥，形成品牌叠加效益，引导高端品牌融入“一带一路”和“蓉欧</a:t>
            </a:r>
            <a:r>
              <a:rPr kumimoji="1" lang="en-US" altLang="zh-CN" sz="2400" dirty="0">
                <a:latin typeface="STFangsong" charset="-122"/>
                <a:ea typeface="STFangsong" charset="-122"/>
                <a:cs typeface="STFangsong" charset="-122"/>
              </a:rPr>
              <a:t>+”</a:t>
            </a:r>
            <a:r>
              <a:rPr kumimoji="1" lang="zh-CN" altLang="en-US" sz="2400" dirty="0">
                <a:latin typeface="STFangsong" charset="-122"/>
                <a:ea typeface="STFangsong" charset="-122"/>
                <a:cs typeface="STFangsong" charset="-122"/>
              </a:rPr>
              <a:t>战略，加强国际市场品牌布局，不断增强产业品牌的影响力，创立品牌城市新标杆</a:t>
            </a:r>
            <a:r>
              <a:rPr kumimoji="1" lang="zh-CN" altLang="en-US" sz="2400" dirty="0" smtClean="0">
                <a:latin typeface="STFangsong" charset="-122"/>
                <a:ea typeface="STFangsong" charset="-122"/>
                <a:cs typeface="STFangsong" charset="-122"/>
              </a:rPr>
              <a:t>。</a:t>
            </a:r>
            <a:endParaRPr kumimoji="1" lang="en-US" altLang="zh-CN" sz="2400" dirty="0" smtClean="0">
              <a:latin typeface="STFangsong" charset="-122"/>
              <a:ea typeface="STFangsong" charset="-122"/>
              <a:cs typeface="STFangsong" charset="-122"/>
            </a:endParaRPr>
          </a:p>
          <a:p>
            <a:r>
              <a:rPr kumimoji="1" lang="zh-CN" altLang="en-US" sz="2400" dirty="0" smtClean="0">
                <a:latin typeface="STFangsong" charset="-122"/>
                <a:ea typeface="STFangsong" charset="-122"/>
                <a:cs typeface="STFangsong" charset="-122"/>
              </a:rPr>
              <a:t>     备注</a:t>
            </a:r>
            <a:r>
              <a:rPr kumimoji="1" lang="zh-CN" altLang="en-US" sz="2400" dirty="0">
                <a:latin typeface="STFangsong" charset="-122"/>
                <a:ea typeface="STFangsong" charset="-122"/>
                <a:cs typeface="STFangsong" charset="-122"/>
              </a:rPr>
              <a:t>：  “一区”指综合保税区；“两园”指高新园区和双流园区；“三口岸”指航空、铁路、公路三大口岸。</a:t>
            </a:r>
          </a:p>
        </p:txBody>
      </p:sp>
      <p:sp>
        <p:nvSpPr>
          <p:cNvPr id="3" name="幻灯片编号占位符 2"/>
          <p:cNvSpPr>
            <a:spLocks noGrp="1"/>
          </p:cNvSpPr>
          <p:nvPr>
            <p:ph type="sldNum" sz="quarter" idx="12"/>
          </p:nvPr>
        </p:nvSpPr>
        <p:spPr/>
        <p:txBody>
          <a:bodyPr/>
          <a:lstStyle/>
          <a:p>
            <a:fld id="{D57F1E4F-1CFF-5643-939E-217C01CDF565}" type="slidenum">
              <a:rPr lang="en-US" smtClean="0"/>
              <a:pPr/>
              <a:t>33</a:t>
            </a:fld>
            <a:endParaRPr lang="en-US" dirty="0"/>
          </a:p>
        </p:txBody>
      </p:sp>
    </p:spTree>
    <p:extLst>
      <p:ext uri="{BB962C8B-B14F-4D97-AF65-F5344CB8AC3E}">
        <p14:creationId xmlns:p14="http://schemas.microsoft.com/office/powerpoint/2010/main" val="88181698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50572" y="786543"/>
            <a:ext cx="10407121" cy="5486400"/>
          </a:xfrm>
        </p:spPr>
        <p:txBody>
          <a:bodyPr>
            <a:normAutofit/>
          </a:bodyPr>
          <a:lstStyle/>
          <a:p>
            <a:pPr>
              <a:lnSpc>
                <a:spcPct val="150000"/>
              </a:lnSpc>
            </a:pPr>
            <a:r>
              <a:rPr kumimoji="1" lang="en-US" altLang="zh-CN" sz="2800" dirty="0" smtClean="0">
                <a:hlinkClick r:id="rId2"/>
              </a:rPr>
              <a:t>2017</a:t>
            </a:r>
            <a:r>
              <a:rPr kumimoji="1" lang="zh-CN" altLang="en-US" sz="2800" dirty="0" smtClean="0">
                <a:hlinkClick r:id="rId2"/>
              </a:rPr>
              <a:t>成都产业发展白皮书系列之</a:t>
            </a:r>
            <a:r>
              <a:rPr kumimoji="1" lang="en-US" altLang="zh-CN" sz="2800" dirty="0" smtClean="0">
                <a:hlinkClick r:id="rId2"/>
              </a:rPr>
              <a:t>《</a:t>
            </a:r>
            <a:r>
              <a:rPr kumimoji="1" lang="zh-CN" altLang="en-US" sz="2800" dirty="0" smtClean="0">
                <a:hlinkClick r:id="rId2"/>
              </a:rPr>
              <a:t>产业发展报告</a:t>
            </a:r>
            <a:r>
              <a:rPr kumimoji="1" lang="en-US" altLang="zh-CN" sz="2800" dirty="0" smtClean="0">
                <a:hlinkClick r:id="rId2"/>
              </a:rPr>
              <a:t>》</a:t>
            </a:r>
            <a:br>
              <a:rPr kumimoji="1" lang="en-US" altLang="zh-CN" sz="2800" dirty="0" smtClean="0">
                <a:hlinkClick r:id="rId2"/>
              </a:rPr>
            </a:br>
            <a:r>
              <a:rPr kumimoji="1" lang="en-US" altLang="zh-CN" sz="2800" dirty="0" smtClean="0">
                <a:hlinkClick r:id="rId2"/>
              </a:rPr>
              <a:t>2017</a:t>
            </a:r>
            <a:r>
              <a:rPr kumimoji="1" lang="zh-CN" altLang="en-US" sz="2800" dirty="0">
                <a:hlinkClick r:id="rId2"/>
              </a:rPr>
              <a:t>成都产业发展白皮书系列</a:t>
            </a:r>
            <a:r>
              <a:rPr kumimoji="1" lang="zh-CN" altLang="en-US" sz="2800" dirty="0" smtClean="0">
                <a:hlinkClick r:id="rId2"/>
              </a:rPr>
              <a:t>之</a:t>
            </a:r>
            <a:r>
              <a:rPr kumimoji="1" lang="en-US" altLang="zh-CN" sz="2800" dirty="0" smtClean="0">
                <a:hlinkClick r:id="rId2"/>
              </a:rPr>
              <a:t>《</a:t>
            </a:r>
            <a:r>
              <a:rPr kumimoji="1" lang="zh-CN" altLang="en-US" sz="2800" dirty="0" smtClean="0">
                <a:hlinkClick r:id="rId2"/>
              </a:rPr>
              <a:t>产业空间布局报告</a:t>
            </a:r>
            <a:r>
              <a:rPr kumimoji="1" lang="en-US" altLang="zh-CN" sz="2800" dirty="0" smtClean="0">
                <a:hlinkClick r:id="rId2"/>
              </a:rPr>
              <a:t>》</a:t>
            </a:r>
            <a:br>
              <a:rPr kumimoji="1" lang="en-US" altLang="zh-CN" sz="2800" dirty="0" smtClean="0">
                <a:hlinkClick r:id="rId2"/>
              </a:rPr>
            </a:br>
            <a:r>
              <a:rPr kumimoji="1" lang="en-US" altLang="zh-CN" sz="2800" dirty="0">
                <a:hlinkClick r:id="rId2"/>
              </a:rPr>
              <a:t>2017</a:t>
            </a:r>
            <a:r>
              <a:rPr kumimoji="1" lang="zh-CN" altLang="en-US" sz="2800" dirty="0">
                <a:hlinkClick r:id="rId2"/>
              </a:rPr>
              <a:t>成都产业发展白皮书系列</a:t>
            </a:r>
            <a:r>
              <a:rPr kumimoji="1" lang="zh-CN" altLang="en-US" sz="2800" dirty="0" smtClean="0">
                <a:hlinkClick r:id="rId2"/>
              </a:rPr>
              <a:t>之</a:t>
            </a:r>
            <a:r>
              <a:rPr kumimoji="1" lang="en-US" altLang="zh-CN" sz="2800" dirty="0" smtClean="0">
                <a:hlinkClick r:id="rId2"/>
              </a:rPr>
              <a:t>《</a:t>
            </a:r>
            <a:r>
              <a:rPr kumimoji="1" lang="zh-CN" altLang="en-US" sz="2800" dirty="0" smtClean="0">
                <a:hlinkClick r:id="rId2"/>
              </a:rPr>
              <a:t>产业发展政策</a:t>
            </a:r>
            <a:r>
              <a:rPr kumimoji="1" lang="en-US" altLang="zh-CN" sz="2800" dirty="0" smtClean="0">
                <a:hlinkClick r:id="rId2"/>
              </a:rPr>
              <a:t>》</a:t>
            </a:r>
            <a:br>
              <a:rPr kumimoji="1" lang="en-US" altLang="zh-CN" sz="2800" dirty="0" smtClean="0">
                <a:hlinkClick r:id="rId2"/>
              </a:rPr>
            </a:br>
            <a:r>
              <a:rPr kumimoji="1" lang="en-US" altLang="zh-CN" sz="2800" dirty="0" smtClean="0">
                <a:hlinkClick r:id="rId2"/>
              </a:rPr>
              <a:t>2017</a:t>
            </a:r>
            <a:r>
              <a:rPr kumimoji="1" lang="zh-CN" altLang="en-US" sz="2800" dirty="0" smtClean="0">
                <a:hlinkClick r:id="rId2"/>
              </a:rPr>
              <a:t>成都各区市县产业发展政策汇编</a:t>
            </a:r>
            <a:r>
              <a:rPr kumimoji="1" lang="en-US" altLang="zh-CN" sz="2800" dirty="0" smtClean="0">
                <a:hlinkClick r:id="rId2"/>
              </a:rPr>
              <a:t/>
            </a:r>
            <a:br>
              <a:rPr kumimoji="1" lang="en-US" altLang="zh-CN" sz="2800" dirty="0" smtClean="0">
                <a:hlinkClick r:id="rId2"/>
              </a:rPr>
            </a:br>
            <a:r>
              <a:rPr kumimoji="1" lang="en-US" altLang="zh-CN" sz="2800" dirty="0">
                <a:hlinkClick r:id="rId2"/>
              </a:rPr>
              <a:t>2017</a:t>
            </a:r>
            <a:r>
              <a:rPr kumimoji="1" lang="zh-CN" altLang="en-US" sz="2800" dirty="0">
                <a:hlinkClick r:id="rId2"/>
              </a:rPr>
              <a:t>成都产业发展白皮书系列</a:t>
            </a:r>
            <a:r>
              <a:rPr kumimoji="1" lang="zh-CN" altLang="en-US" sz="2800" dirty="0" smtClean="0">
                <a:hlinkClick r:id="rId2"/>
              </a:rPr>
              <a:t>之</a:t>
            </a:r>
            <a:r>
              <a:rPr kumimoji="1" lang="en-US" altLang="zh-CN" sz="2800" dirty="0" smtClean="0">
                <a:hlinkClick r:id="rId2"/>
              </a:rPr>
              <a:t>《</a:t>
            </a:r>
            <a:r>
              <a:rPr kumimoji="1" lang="zh-CN" altLang="en-US" sz="2800" dirty="0" smtClean="0">
                <a:hlinkClick r:id="rId2"/>
              </a:rPr>
              <a:t>重点产业报告</a:t>
            </a:r>
            <a:r>
              <a:rPr kumimoji="1" lang="en-US" altLang="zh-CN" sz="2800" dirty="0" smtClean="0">
                <a:hlinkClick r:id="rId2"/>
              </a:rPr>
              <a:t>》</a:t>
            </a:r>
            <a:br>
              <a:rPr kumimoji="1" lang="en-US" altLang="zh-CN" sz="2800" dirty="0" smtClean="0">
                <a:hlinkClick r:id="rId2"/>
              </a:rPr>
            </a:br>
            <a:r>
              <a:rPr kumimoji="1" lang="en-US" altLang="zh-CN" sz="2800" dirty="0">
                <a:hlinkClick r:id="rId2"/>
              </a:rPr>
              <a:t>2017</a:t>
            </a:r>
            <a:r>
              <a:rPr kumimoji="1" lang="zh-CN" altLang="en-US" sz="2800" dirty="0">
                <a:hlinkClick r:id="rId2"/>
              </a:rPr>
              <a:t>成都产业发展白皮书系列</a:t>
            </a:r>
            <a:r>
              <a:rPr kumimoji="1" lang="zh-CN" altLang="en-US" sz="2800" dirty="0" smtClean="0">
                <a:hlinkClick r:id="rId2"/>
              </a:rPr>
              <a:t>之</a:t>
            </a:r>
            <a:r>
              <a:rPr kumimoji="1" lang="en-US" altLang="zh-CN" sz="2800" dirty="0" smtClean="0">
                <a:hlinkClick r:id="rId2"/>
              </a:rPr>
              <a:t>《</a:t>
            </a:r>
            <a:r>
              <a:rPr kumimoji="1" lang="zh-CN" altLang="en-US" sz="2800" dirty="0" smtClean="0">
                <a:hlinkClick r:id="rId2"/>
              </a:rPr>
              <a:t>重点产业园区报告</a:t>
            </a:r>
            <a:r>
              <a:rPr kumimoji="1" lang="en-US" altLang="zh-CN" sz="2800" dirty="0" smtClean="0">
                <a:hlinkClick r:id="rId2"/>
              </a:rPr>
              <a:t>》</a:t>
            </a:r>
            <a:endParaRPr kumimoji="1" lang="zh-CN" altLang="en-US" sz="2800" dirty="0"/>
          </a:p>
        </p:txBody>
      </p:sp>
      <p:sp>
        <p:nvSpPr>
          <p:cNvPr id="4" name="文本框 3"/>
          <p:cNvSpPr txBox="1"/>
          <p:nvPr/>
        </p:nvSpPr>
        <p:spPr>
          <a:xfrm>
            <a:off x="142344" y="463377"/>
            <a:ext cx="6766455" cy="646331"/>
          </a:xfrm>
          <a:prstGeom prst="rect">
            <a:avLst/>
          </a:prstGeom>
          <a:noFill/>
        </p:spPr>
        <p:txBody>
          <a:bodyPr wrap="square" rtlCol="0">
            <a:spAutoFit/>
          </a:bodyPr>
          <a:lstStyle/>
          <a:p>
            <a:r>
              <a:rPr kumimoji="1" lang="zh-CN" altLang="en-US" sz="3600" dirty="0" smtClean="0">
                <a:latin typeface="SimHei" charset="-122"/>
                <a:ea typeface="SimHei" charset="-122"/>
                <a:cs typeface="SimHei" charset="-122"/>
              </a:rPr>
              <a:t>其他报告下载（请点击链接）：</a:t>
            </a:r>
            <a:endParaRPr kumimoji="1" lang="zh-CN" altLang="en-US" sz="3600" dirty="0">
              <a:latin typeface="SimHei" charset="-122"/>
              <a:ea typeface="SimHei" charset="-122"/>
              <a:cs typeface="SimHei" charset="-122"/>
            </a:endParaRPr>
          </a:p>
        </p:txBody>
      </p:sp>
      <p:pic>
        <p:nvPicPr>
          <p:cNvPr id="5" name="图片 4">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7833" y="1704930"/>
            <a:ext cx="1418167" cy="504868"/>
          </a:xfrm>
          <a:prstGeom prst="rect">
            <a:avLst/>
          </a:prstGeom>
        </p:spPr>
      </p:pic>
      <p:pic>
        <p:nvPicPr>
          <p:cNvPr id="6" name="图片 5">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6916" y="2280530"/>
            <a:ext cx="1418167" cy="504868"/>
          </a:xfrm>
          <a:prstGeom prst="rect">
            <a:avLst/>
          </a:prstGeom>
        </p:spPr>
      </p:pic>
      <p:pic>
        <p:nvPicPr>
          <p:cNvPr id="7" name="图片 6">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87832" y="2986527"/>
            <a:ext cx="1418167" cy="504868"/>
          </a:xfrm>
          <a:prstGeom prst="rect">
            <a:avLst/>
          </a:prstGeom>
        </p:spPr>
      </p:pic>
      <p:pic>
        <p:nvPicPr>
          <p:cNvPr id="8" name="图片 7">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3281" y="3692524"/>
            <a:ext cx="1418167" cy="504868"/>
          </a:xfrm>
          <a:prstGeom prst="rect">
            <a:avLst/>
          </a:prstGeom>
        </p:spPr>
      </p:pic>
      <p:pic>
        <p:nvPicPr>
          <p:cNvPr id="9" name="图片 8">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56597" y="4268124"/>
            <a:ext cx="1418167" cy="504868"/>
          </a:xfrm>
          <a:prstGeom prst="rect">
            <a:avLst/>
          </a:prstGeom>
        </p:spPr>
      </p:pic>
      <p:pic>
        <p:nvPicPr>
          <p:cNvPr id="10" name="图片 9">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26534" y="4843724"/>
            <a:ext cx="1418167" cy="504868"/>
          </a:xfrm>
          <a:prstGeom prst="rect">
            <a:avLst/>
          </a:prstGeom>
        </p:spPr>
      </p:pic>
      <p:sp>
        <p:nvSpPr>
          <p:cNvPr id="3" name="幻灯片编号占位符 2"/>
          <p:cNvSpPr>
            <a:spLocks noGrp="1"/>
          </p:cNvSpPr>
          <p:nvPr>
            <p:ph type="sldNum" sz="quarter" idx="12"/>
          </p:nvPr>
        </p:nvSpPr>
        <p:spPr/>
        <p:txBody>
          <a:bodyPr/>
          <a:lstStyle/>
          <a:p>
            <a:fld id="{D57F1E4F-1CFF-5643-939E-217C01CDF565}" type="slidenum">
              <a:rPr lang="en-US" smtClean="0"/>
              <a:pPr/>
              <a:t>34</a:t>
            </a:fld>
            <a:endParaRPr lang="en-US" dirty="0"/>
          </a:p>
        </p:txBody>
      </p:sp>
    </p:spTree>
    <p:extLst>
      <p:ext uri="{BB962C8B-B14F-4D97-AF65-F5344CB8AC3E}">
        <p14:creationId xmlns:p14="http://schemas.microsoft.com/office/powerpoint/2010/main" val="1615932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0175" y="117350"/>
            <a:ext cx="10937174" cy="1507067"/>
          </a:xfrm>
        </p:spPr>
        <p:txBody>
          <a:bodyPr/>
          <a:lstStyle/>
          <a:p>
            <a:r>
              <a:rPr kumimoji="1" lang="zh-CN" altLang="en-US" dirty="0" smtClean="0"/>
              <a:t>（二）区域合作从城市单体发展向区域协调发展转变</a:t>
            </a:r>
            <a:endParaRPr kumimoji="1" lang="zh-CN" altLang="en-US" dirty="0"/>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800" dirty="0">
                <a:latin typeface="STFangsong" charset="-122"/>
                <a:ea typeface="STFangsong" charset="-122"/>
                <a:cs typeface="STFangsong" charset="-122"/>
              </a:rPr>
              <a:t>       </a:t>
            </a:r>
            <a:r>
              <a:rPr kumimoji="1" lang="zh-CN" altLang="en-US" sz="2800" dirty="0" smtClean="0">
                <a:latin typeface="STFangsong" charset="-122"/>
                <a:ea typeface="STFangsong" charset="-122"/>
                <a:cs typeface="STFangsong" charset="-122"/>
              </a:rPr>
              <a:t>随着</a:t>
            </a:r>
            <a:r>
              <a:rPr kumimoji="1" lang="zh-CN" altLang="en-US" sz="2800" dirty="0">
                <a:latin typeface="STFangsong" charset="-122"/>
                <a:ea typeface="STFangsong" charset="-122"/>
                <a:cs typeface="STFangsong" charset="-122"/>
              </a:rPr>
              <a:t>经济全球化和区域一体化深度发展，要素流通、产业协作、市场融合的步伐不断加快，城市间的竞争越来越转变为城市群、经济区之间的竞合。近年来，成都平原经济区形成了多点多极竞相发展态势，区域合作机制不断健全，</a:t>
            </a:r>
            <a:r>
              <a:rPr kumimoji="1" lang="en-US" altLang="zh-CN" sz="2800" dirty="0">
                <a:latin typeface="STFangsong" charset="-122"/>
                <a:ea typeface="STFangsong" charset="-122"/>
                <a:cs typeface="STFangsong" charset="-122"/>
              </a:rPr>
              <a:t>2016</a:t>
            </a:r>
            <a:r>
              <a:rPr kumimoji="1" lang="zh-CN" altLang="en-US" sz="2800" dirty="0">
                <a:latin typeface="STFangsong" charset="-122"/>
                <a:ea typeface="STFangsong" charset="-122"/>
                <a:cs typeface="STFangsong" charset="-122"/>
              </a:rPr>
              <a:t>年，成都平原经济区占全省经济总量达到</a:t>
            </a:r>
            <a:r>
              <a:rPr kumimoji="1" lang="en-US" altLang="zh-CN" sz="2800" dirty="0">
                <a:latin typeface="STFangsong" charset="-122"/>
                <a:ea typeface="STFangsong" charset="-122"/>
                <a:cs typeface="STFangsong" charset="-122"/>
              </a:rPr>
              <a:t>63.6%</a:t>
            </a:r>
            <a:r>
              <a:rPr kumimoji="1" lang="zh-CN" altLang="en-US" sz="2800" dirty="0">
                <a:latin typeface="STFangsong" charset="-122"/>
                <a:ea typeface="STFangsong" charset="-122"/>
                <a:cs typeface="STFangsong" charset="-122"/>
              </a:rPr>
              <a:t>，对全省发展大局的支撑作用更加明显。成都要实现国家中心城市在对外开放战略上的支点作用与首位城市对西部地区跨越发展的辐射带动作用，必然深度参与“一带一路”、长江经济带、西部大开发等国家重大战略和主动落实省委“三大发展战略”，大力推动成都平原经济区一体化发展、成渝城市群相向发展，多向多维度汇聚发展资源，打造引领西部、面向全国的核心增长区域。</a:t>
            </a:r>
          </a:p>
        </p:txBody>
      </p:sp>
      <p:sp>
        <p:nvSpPr>
          <p:cNvPr id="3" name="幻灯片编号占位符 2"/>
          <p:cNvSpPr>
            <a:spLocks noGrp="1"/>
          </p:cNvSpPr>
          <p:nvPr>
            <p:ph type="sldNum" sz="quarter" idx="12"/>
          </p:nvPr>
        </p:nvSpPr>
        <p:spPr/>
        <p:txBody>
          <a:bodyPr/>
          <a:lstStyle/>
          <a:p>
            <a:fld id="{D57F1E4F-1CFF-5643-939E-217C01CDF565}" type="slidenum">
              <a:rPr lang="en-US" smtClean="0"/>
              <a:pPr/>
              <a:t>4</a:t>
            </a:fld>
            <a:endParaRPr lang="en-US" dirty="0"/>
          </a:p>
        </p:txBody>
      </p:sp>
    </p:spTree>
    <p:extLst>
      <p:ext uri="{BB962C8B-B14F-4D97-AF65-F5344CB8AC3E}">
        <p14:creationId xmlns:p14="http://schemas.microsoft.com/office/powerpoint/2010/main" val="50671263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0175" y="117350"/>
            <a:ext cx="10937174" cy="1507067"/>
          </a:xfrm>
        </p:spPr>
        <p:txBody>
          <a:bodyPr/>
          <a:lstStyle/>
          <a:p>
            <a:r>
              <a:rPr kumimoji="1" lang="zh-CN" altLang="en-US" dirty="0" smtClean="0"/>
              <a:t>（</a:t>
            </a:r>
            <a:r>
              <a:rPr kumimoji="1" lang="zh-CN" altLang="en-US" dirty="0"/>
              <a:t>三）增长动力从要素投入向“四轮”驱动转</a:t>
            </a:r>
          </a:p>
        </p:txBody>
      </p:sp>
      <p:sp>
        <p:nvSpPr>
          <p:cNvPr id="4" name="标题 1"/>
          <p:cNvSpPr txBox="1">
            <a:spLocks/>
          </p:cNvSpPr>
          <p:nvPr/>
        </p:nvSpPr>
        <p:spPr>
          <a:xfrm>
            <a:off x="280175" y="1091380"/>
            <a:ext cx="10427154"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800" dirty="0">
                <a:latin typeface="STFangsong" charset="-122"/>
                <a:ea typeface="STFangsong" charset="-122"/>
                <a:cs typeface="STFangsong" charset="-122"/>
              </a:rPr>
              <a:t>       </a:t>
            </a:r>
            <a:r>
              <a:rPr kumimoji="1" lang="zh-CN" altLang="en-US" sz="2800" dirty="0" smtClean="0">
                <a:latin typeface="STFangsong" charset="-122"/>
                <a:ea typeface="STFangsong" charset="-122"/>
                <a:cs typeface="STFangsong" charset="-122"/>
              </a:rPr>
              <a:t>当前</a:t>
            </a:r>
            <a:r>
              <a:rPr kumimoji="1" lang="zh-CN" altLang="en-US" sz="2800" dirty="0">
                <a:latin typeface="STFangsong" charset="-122"/>
                <a:ea typeface="STFangsong" charset="-122"/>
                <a:cs typeface="STFangsong" charset="-122"/>
              </a:rPr>
              <a:t>，资本、劳动力等传统要素对成都经济增长的贡献呈下降趋势，资本贡献率从</a:t>
            </a:r>
            <a:r>
              <a:rPr kumimoji="1" lang="en-US" altLang="zh-CN" sz="2800" dirty="0">
                <a:latin typeface="STFangsong" charset="-122"/>
                <a:ea typeface="STFangsong" charset="-122"/>
                <a:cs typeface="STFangsong" charset="-122"/>
              </a:rPr>
              <a:t>2012</a:t>
            </a:r>
            <a:r>
              <a:rPr kumimoji="1" lang="zh-CN" altLang="en-US" sz="2800" dirty="0">
                <a:latin typeface="STFangsong" charset="-122"/>
                <a:ea typeface="STFangsong" charset="-122"/>
                <a:cs typeface="STFangsong" charset="-122"/>
              </a:rPr>
              <a:t>年的</a:t>
            </a:r>
            <a:r>
              <a:rPr kumimoji="1" lang="en-US" altLang="zh-CN" sz="2800" dirty="0">
                <a:latin typeface="STFangsong" charset="-122"/>
                <a:ea typeface="STFangsong" charset="-122"/>
                <a:cs typeface="STFangsong" charset="-122"/>
              </a:rPr>
              <a:t>37.9%</a:t>
            </a:r>
            <a:r>
              <a:rPr kumimoji="1" lang="zh-CN" altLang="en-US" sz="2800" dirty="0">
                <a:latin typeface="STFangsong" charset="-122"/>
                <a:ea typeface="STFangsong" charset="-122"/>
                <a:cs typeface="STFangsong" charset="-122"/>
              </a:rPr>
              <a:t>下降到</a:t>
            </a:r>
            <a:r>
              <a:rPr kumimoji="1" lang="en-US" altLang="zh-CN" sz="2800" dirty="0">
                <a:latin typeface="STFangsong" charset="-122"/>
                <a:ea typeface="STFangsong" charset="-122"/>
                <a:cs typeface="STFangsong" charset="-122"/>
              </a:rPr>
              <a:t>32.4%</a:t>
            </a:r>
            <a:r>
              <a:rPr kumimoji="1" lang="zh-CN" altLang="en-US" sz="2800" dirty="0">
                <a:latin typeface="STFangsong" charset="-122"/>
                <a:ea typeface="STFangsong" charset="-122"/>
                <a:cs typeface="STFangsong" charset="-122"/>
              </a:rPr>
              <a:t>，劳动力贡献率从</a:t>
            </a:r>
            <a:r>
              <a:rPr kumimoji="1" lang="en-US" altLang="zh-CN" sz="2800" dirty="0">
                <a:latin typeface="STFangsong" charset="-122"/>
                <a:ea typeface="STFangsong" charset="-122"/>
                <a:cs typeface="STFangsong" charset="-122"/>
              </a:rPr>
              <a:t>2012</a:t>
            </a:r>
            <a:r>
              <a:rPr kumimoji="1" lang="zh-CN" altLang="en-US" sz="2800" dirty="0">
                <a:latin typeface="STFangsong" charset="-122"/>
                <a:ea typeface="STFangsong" charset="-122"/>
                <a:cs typeface="STFangsong" charset="-122"/>
              </a:rPr>
              <a:t>年的</a:t>
            </a:r>
            <a:r>
              <a:rPr kumimoji="1" lang="en-US" altLang="zh-CN" sz="2800" dirty="0">
                <a:latin typeface="STFangsong" charset="-122"/>
                <a:ea typeface="STFangsong" charset="-122"/>
                <a:cs typeface="STFangsong" charset="-122"/>
              </a:rPr>
              <a:t>29.1%</a:t>
            </a:r>
            <a:r>
              <a:rPr kumimoji="1" lang="zh-CN" altLang="en-US" sz="2800" dirty="0">
                <a:latin typeface="STFangsong" charset="-122"/>
                <a:ea typeface="STFangsong" charset="-122"/>
                <a:cs typeface="STFangsong" charset="-122"/>
              </a:rPr>
              <a:t>下降到</a:t>
            </a:r>
            <a:r>
              <a:rPr kumimoji="1" lang="en-US" altLang="zh-CN" sz="2800" dirty="0">
                <a:latin typeface="STFangsong" charset="-122"/>
                <a:ea typeface="STFangsong" charset="-122"/>
                <a:cs typeface="STFangsong" charset="-122"/>
              </a:rPr>
              <a:t>26.7%</a:t>
            </a:r>
            <a:r>
              <a:rPr kumimoji="1" lang="zh-CN" altLang="en-US" sz="2800" dirty="0">
                <a:latin typeface="STFangsong" charset="-122"/>
                <a:ea typeface="STFangsong" charset="-122"/>
                <a:cs typeface="STFangsong" charset="-122"/>
              </a:rPr>
              <a:t>，依靠低成本要素驱动的发展方式已出现瓶颈。同时，以科技创新、改革推动、开放活力、高端人才等因素为主的发展动能在不断增强，城市发展动力正逐渐从低成本要素资源投入为主转换为创新、改革、开放、人才“四轮”驱动为主。成都以技术进步、组织创新、生产经营方式创新等为代表的全要素生产率已超过</a:t>
            </a:r>
            <a:r>
              <a:rPr kumimoji="1" lang="en-US" altLang="zh-CN" sz="2800" dirty="0">
                <a:latin typeface="STFangsong" charset="-122"/>
                <a:ea typeface="STFangsong" charset="-122"/>
                <a:cs typeface="STFangsong" charset="-122"/>
              </a:rPr>
              <a:t>30</a:t>
            </a:r>
            <a:r>
              <a:rPr kumimoji="1" lang="en-US" altLang="zh-CN" sz="2800" dirty="0" smtClean="0">
                <a:latin typeface="STFangsong" charset="-122"/>
                <a:ea typeface="STFangsong" charset="-122"/>
                <a:cs typeface="STFangsong" charset="-122"/>
              </a:rPr>
              <a:t>%</a:t>
            </a:r>
            <a:r>
              <a:rPr kumimoji="1" lang="en-US" altLang="zh-CN" sz="2800" dirty="0">
                <a:latin typeface="STFangsong" charset="-122"/>
                <a:ea typeface="STFangsong" charset="-122"/>
                <a:cs typeface="STFangsong" charset="-122"/>
              </a:rPr>
              <a:t>.</a:t>
            </a:r>
            <a:endParaRPr kumimoji="1" lang="zh-CN" altLang="en-US" sz="28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5</a:t>
            </a:fld>
            <a:endParaRPr lang="en-US" dirty="0"/>
          </a:p>
        </p:txBody>
      </p:sp>
    </p:spTree>
    <p:extLst>
      <p:ext uri="{BB962C8B-B14F-4D97-AF65-F5344CB8AC3E}">
        <p14:creationId xmlns:p14="http://schemas.microsoft.com/office/powerpoint/2010/main" val="16834080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0175" y="117350"/>
            <a:ext cx="10937174" cy="1507067"/>
          </a:xfrm>
        </p:spPr>
        <p:txBody>
          <a:bodyPr/>
          <a:lstStyle/>
          <a:p>
            <a:r>
              <a:rPr kumimoji="1" lang="zh-CN" altLang="en-US" dirty="0" smtClean="0"/>
              <a:t>（</a:t>
            </a:r>
            <a:r>
              <a:rPr kumimoji="1" lang="zh-CN" altLang="en-US" dirty="0"/>
              <a:t>四）产业结构从传统工业引领向产业融合发展转型</a:t>
            </a:r>
          </a:p>
        </p:txBody>
      </p:sp>
      <p:sp>
        <p:nvSpPr>
          <p:cNvPr id="4" name="标题 1"/>
          <p:cNvSpPr txBox="1">
            <a:spLocks/>
          </p:cNvSpPr>
          <p:nvPr/>
        </p:nvSpPr>
        <p:spPr>
          <a:xfrm>
            <a:off x="280175" y="1091380"/>
            <a:ext cx="10427154"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800" dirty="0">
                <a:latin typeface="STFangsong" charset="-122"/>
                <a:ea typeface="STFangsong" charset="-122"/>
                <a:cs typeface="STFangsong" charset="-122"/>
              </a:rPr>
              <a:t>       </a:t>
            </a:r>
            <a:r>
              <a:rPr kumimoji="1" lang="zh-CN" altLang="en-US" sz="2800" dirty="0" smtClean="0">
                <a:latin typeface="STFangsong" charset="-122"/>
                <a:ea typeface="STFangsong" charset="-122"/>
                <a:cs typeface="STFangsong" charset="-122"/>
              </a:rPr>
              <a:t>随着</a:t>
            </a:r>
            <a:r>
              <a:rPr kumimoji="1" lang="zh-CN" altLang="en-US" sz="2800" dirty="0">
                <a:latin typeface="STFangsong" charset="-122"/>
                <a:ea typeface="STFangsong" charset="-122"/>
                <a:cs typeface="STFangsong" charset="-122"/>
              </a:rPr>
              <a:t>新一代信息技术、互联网、物联网、人工智能等高新技术与传统产业的深度融合，成都产业正逐步进入融合发展的新阶段。服务业与制造业协同发展趋势日益显现，以交通运输、商务服务、创意设计、技术服务等为代表的生产性服务业对制造业拉动力不断增强。</a:t>
            </a:r>
            <a:r>
              <a:rPr kumimoji="1" lang="en-US" altLang="zh-CN" sz="2800" dirty="0">
                <a:latin typeface="STFangsong" charset="-122"/>
                <a:ea typeface="STFangsong" charset="-122"/>
                <a:cs typeface="STFangsong" charset="-122"/>
              </a:rPr>
              <a:t>2016</a:t>
            </a:r>
            <a:r>
              <a:rPr kumimoji="1" lang="zh-CN" altLang="en-US" sz="2800" dirty="0">
                <a:latin typeface="STFangsong" charset="-122"/>
                <a:ea typeface="STFangsong" charset="-122"/>
                <a:cs typeface="STFangsong" charset="-122"/>
              </a:rPr>
              <a:t>年，全市生产性服务业实现增加值超</a:t>
            </a:r>
            <a:r>
              <a:rPr kumimoji="1" lang="en-US" altLang="zh-CN" sz="2800" dirty="0">
                <a:latin typeface="STFangsong" charset="-122"/>
                <a:ea typeface="STFangsong" charset="-122"/>
                <a:cs typeface="STFangsong" charset="-122"/>
              </a:rPr>
              <a:t>3200</a:t>
            </a:r>
            <a:r>
              <a:rPr kumimoji="1" lang="zh-CN" altLang="en-US" sz="2800" dirty="0">
                <a:latin typeface="STFangsong" charset="-122"/>
                <a:ea typeface="STFangsong" charset="-122"/>
                <a:cs typeface="STFangsong" charset="-122"/>
              </a:rPr>
              <a:t>亿元。农业与服务业融合发展进入较高层次，金融、科技、信息等服务于农业现代化的作用逐步增强，农产品物流、农村电商等新产业新业态持续涌现，文化、旅游与农业资源的叠加创新效应不断放大。</a:t>
            </a:r>
            <a:r>
              <a:rPr kumimoji="1" lang="en-US" altLang="zh-CN" sz="2800" dirty="0">
                <a:latin typeface="STFangsong" charset="-122"/>
                <a:ea typeface="STFangsong" charset="-122"/>
                <a:cs typeface="STFangsong" charset="-122"/>
              </a:rPr>
              <a:t>2016</a:t>
            </a:r>
            <a:r>
              <a:rPr kumimoji="1" lang="zh-CN" altLang="en-US" sz="2800" dirty="0">
                <a:latin typeface="STFangsong" charset="-122"/>
                <a:ea typeface="STFangsong" charset="-122"/>
                <a:cs typeface="STFangsong" charset="-122"/>
              </a:rPr>
              <a:t>年成都休闲农业总收入超过</a:t>
            </a:r>
            <a:r>
              <a:rPr kumimoji="1" lang="en-US" altLang="zh-CN" sz="2800" dirty="0">
                <a:latin typeface="STFangsong" charset="-122"/>
                <a:ea typeface="STFangsong" charset="-122"/>
                <a:cs typeface="STFangsong" charset="-122"/>
              </a:rPr>
              <a:t>260</a:t>
            </a:r>
            <a:r>
              <a:rPr kumimoji="1" lang="zh-CN" altLang="en-US" sz="2800" dirty="0">
                <a:latin typeface="STFangsong" charset="-122"/>
                <a:ea typeface="STFangsong" charset="-122"/>
                <a:cs typeface="STFangsong" charset="-122"/>
              </a:rPr>
              <a:t>亿元，同比增幅达到</a:t>
            </a:r>
            <a:r>
              <a:rPr kumimoji="1" lang="en-US" altLang="zh-CN" sz="2800" dirty="0">
                <a:latin typeface="STFangsong" charset="-122"/>
                <a:ea typeface="STFangsong" charset="-122"/>
                <a:cs typeface="STFangsong" charset="-122"/>
              </a:rPr>
              <a:t>30%</a:t>
            </a:r>
            <a:endParaRPr kumimoji="1" lang="zh-CN" altLang="en-US" sz="28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6</a:t>
            </a:fld>
            <a:endParaRPr lang="en-US" dirty="0"/>
          </a:p>
        </p:txBody>
      </p:sp>
    </p:spTree>
    <p:extLst>
      <p:ext uri="{BB962C8B-B14F-4D97-AF65-F5344CB8AC3E}">
        <p14:creationId xmlns:p14="http://schemas.microsoft.com/office/powerpoint/2010/main" val="21429528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0174" y="117350"/>
            <a:ext cx="11385799" cy="1507067"/>
          </a:xfrm>
        </p:spPr>
        <p:txBody>
          <a:bodyPr/>
          <a:lstStyle/>
          <a:p>
            <a:r>
              <a:rPr kumimoji="1" lang="zh-CN" altLang="en-US" dirty="0" smtClean="0"/>
              <a:t>（</a:t>
            </a:r>
            <a:r>
              <a:rPr kumimoji="1" lang="zh-CN" altLang="en-US" dirty="0"/>
              <a:t>五）主导产业从中低端为主向高端高质高新产业迈进</a:t>
            </a:r>
          </a:p>
        </p:txBody>
      </p:sp>
      <p:sp>
        <p:nvSpPr>
          <p:cNvPr id="4" name="标题 1"/>
          <p:cNvSpPr txBox="1">
            <a:spLocks/>
          </p:cNvSpPr>
          <p:nvPr/>
        </p:nvSpPr>
        <p:spPr>
          <a:xfrm>
            <a:off x="280175" y="1091380"/>
            <a:ext cx="10427154"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800" dirty="0">
                <a:latin typeface="STFangsong" charset="-122"/>
                <a:ea typeface="STFangsong" charset="-122"/>
                <a:cs typeface="STFangsong" charset="-122"/>
              </a:rPr>
              <a:t>       </a:t>
            </a:r>
            <a:r>
              <a:rPr kumimoji="1" lang="zh-CN" altLang="en-US" sz="2800" dirty="0" smtClean="0">
                <a:latin typeface="STFangsong" charset="-122"/>
                <a:ea typeface="STFangsong" charset="-122"/>
                <a:cs typeface="STFangsong" charset="-122"/>
              </a:rPr>
              <a:t>成都</a:t>
            </a:r>
            <a:r>
              <a:rPr kumimoji="1" lang="zh-CN" altLang="en-US" sz="2800" dirty="0">
                <a:latin typeface="STFangsong" charset="-122"/>
                <a:ea typeface="STFangsong" charset="-122"/>
                <a:cs typeface="STFangsong" charset="-122"/>
              </a:rPr>
              <a:t>产业门类较为齐全，已培育形成电子信息、汽车、机械制造、食品、金融、旅游六大千亿产业集群。战略性新兴产业规模不断扩大，以生物医药、航空航天、轨道交通、新材料等为代表的战略性新兴产业延续了两位数以上的增长。</a:t>
            </a:r>
            <a:r>
              <a:rPr kumimoji="1" lang="en-US" altLang="zh-CN" sz="2800" dirty="0">
                <a:latin typeface="STFangsong" charset="-122"/>
                <a:ea typeface="STFangsong" charset="-122"/>
                <a:cs typeface="STFangsong" charset="-122"/>
              </a:rPr>
              <a:t>2016</a:t>
            </a:r>
            <a:r>
              <a:rPr kumimoji="1" lang="zh-CN" altLang="en-US" sz="2800" dirty="0">
                <a:latin typeface="STFangsong" charset="-122"/>
                <a:ea typeface="STFangsong" charset="-122"/>
                <a:cs typeface="STFangsong" charset="-122"/>
              </a:rPr>
              <a:t>年，战略性新兴产业、先进制造业分别占工业总产值比重达到</a:t>
            </a:r>
            <a:r>
              <a:rPr kumimoji="1" lang="en-US" altLang="zh-CN" sz="2800" dirty="0">
                <a:latin typeface="STFangsong" charset="-122"/>
                <a:ea typeface="STFangsong" charset="-122"/>
                <a:cs typeface="STFangsong" charset="-122"/>
              </a:rPr>
              <a:t>31%</a:t>
            </a:r>
            <a:r>
              <a:rPr kumimoji="1" lang="zh-CN" altLang="en-US" sz="2800" dirty="0">
                <a:latin typeface="STFangsong" charset="-122"/>
                <a:ea typeface="STFangsong" charset="-122"/>
                <a:cs typeface="STFangsong" charset="-122"/>
              </a:rPr>
              <a:t>和</a:t>
            </a:r>
            <a:r>
              <a:rPr kumimoji="1" lang="en-US" altLang="zh-CN" sz="2800" dirty="0">
                <a:latin typeface="STFangsong" charset="-122"/>
                <a:ea typeface="STFangsong" charset="-122"/>
                <a:cs typeface="STFangsong" charset="-122"/>
              </a:rPr>
              <a:t>43%</a:t>
            </a:r>
            <a:r>
              <a:rPr kumimoji="1" lang="zh-CN" altLang="en-US" sz="2800" dirty="0">
                <a:latin typeface="STFangsong" charset="-122"/>
                <a:ea typeface="STFangsong" charset="-122"/>
                <a:cs typeface="STFangsong" charset="-122"/>
              </a:rPr>
              <a:t>，逐步成为引领成都工业经济发展的主导。以电子商务、现代物流、现代金融、科技服务为代表的生产性服务业在服务业增加值中占比达到</a:t>
            </a:r>
            <a:r>
              <a:rPr kumimoji="1" lang="en-US" altLang="zh-CN" sz="2800" dirty="0">
                <a:latin typeface="STFangsong" charset="-122"/>
                <a:ea typeface="STFangsong" charset="-122"/>
                <a:cs typeface="STFangsong" charset="-122"/>
              </a:rPr>
              <a:t>49.6%</a:t>
            </a:r>
            <a:r>
              <a:rPr kumimoji="1" lang="zh-CN" altLang="en-US" sz="2800" dirty="0">
                <a:latin typeface="STFangsong" charset="-122"/>
                <a:ea typeface="STFangsong" charset="-122"/>
                <a:cs typeface="STFangsong" charset="-122"/>
              </a:rPr>
              <a:t>，高端、新兴产业实现全面</a:t>
            </a:r>
            <a:r>
              <a:rPr kumimoji="1" lang="zh-CN" altLang="en-US" sz="2800" dirty="0" smtClean="0">
                <a:latin typeface="STFangsong" charset="-122"/>
                <a:ea typeface="STFangsong" charset="-122"/>
                <a:cs typeface="STFangsong" charset="-122"/>
              </a:rPr>
              <a:t>布局。</a:t>
            </a:r>
            <a:endParaRPr kumimoji="1" lang="zh-CN" altLang="en-US" sz="2800" dirty="0">
              <a:latin typeface="STFangsong" charset="-122"/>
              <a:ea typeface="STFangsong" charset="-122"/>
              <a:cs typeface="STFangsong" charset="-122"/>
            </a:endParaRPr>
          </a:p>
        </p:txBody>
      </p:sp>
      <p:sp>
        <p:nvSpPr>
          <p:cNvPr id="3" name="幻灯片编号占位符 2"/>
          <p:cNvSpPr>
            <a:spLocks noGrp="1"/>
          </p:cNvSpPr>
          <p:nvPr>
            <p:ph type="sldNum" sz="quarter" idx="12"/>
          </p:nvPr>
        </p:nvSpPr>
        <p:spPr/>
        <p:txBody>
          <a:bodyPr/>
          <a:lstStyle/>
          <a:p>
            <a:fld id="{D57F1E4F-1CFF-5643-939E-217C01CDF565}" type="slidenum">
              <a:rPr lang="en-US" smtClean="0"/>
              <a:pPr/>
              <a:t>7</a:t>
            </a:fld>
            <a:endParaRPr lang="en-US" dirty="0"/>
          </a:p>
        </p:txBody>
      </p:sp>
    </p:spTree>
    <p:extLst>
      <p:ext uri="{BB962C8B-B14F-4D97-AF65-F5344CB8AC3E}">
        <p14:creationId xmlns:p14="http://schemas.microsoft.com/office/powerpoint/2010/main" val="13665265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2">
            <a:extLst>
              <a:ext uri="{28A0092B-C50C-407E-A947-70E740481C1C}">
                <a14:useLocalDpi xmlns:a14="http://schemas.microsoft.com/office/drawing/2010/main" val="0"/>
              </a:ext>
            </a:extLst>
          </a:blip>
          <a:srcRect l="2634" t="18519" r="2174" b="49629"/>
          <a:stretch/>
        </p:blipFill>
        <p:spPr>
          <a:xfrm>
            <a:off x="1068513" y="789897"/>
            <a:ext cx="8561940" cy="5095688"/>
          </a:xfrm>
          <a:prstGeom prst="rect">
            <a:avLst/>
          </a:prstGeom>
        </p:spPr>
      </p:pic>
      <p:sp>
        <p:nvSpPr>
          <p:cNvPr id="2" name="幻灯片编号占位符 1"/>
          <p:cNvSpPr>
            <a:spLocks noGrp="1"/>
          </p:cNvSpPr>
          <p:nvPr>
            <p:ph type="sldNum" sz="quarter" idx="12"/>
          </p:nvPr>
        </p:nvSpPr>
        <p:spPr/>
        <p:txBody>
          <a:bodyPr/>
          <a:lstStyle/>
          <a:p>
            <a:fld id="{D57F1E4F-1CFF-5643-939E-217C01CDF565}" type="slidenum">
              <a:rPr lang="en-US" smtClean="0"/>
              <a:pPr/>
              <a:t>8</a:t>
            </a:fld>
            <a:endParaRPr lang="en-US" dirty="0"/>
          </a:p>
        </p:txBody>
      </p:sp>
    </p:spTree>
    <p:extLst>
      <p:ext uri="{BB962C8B-B14F-4D97-AF65-F5344CB8AC3E}">
        <p14:creationId xmlns:p14="http://schemas.microsoft.com/office/powerpoint/2010/main" val="16985792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8319" y="117350"/>
            <a:ext cx="10937174" cy="1507067"/>
          </a:xfrm>
        </p:spPr>
        <p:txBody>
          <a:bodyPr>
            <a:normAutofit/>
          </a:bodyPr>
          <a:lstStyle/>
          <a:p>
            <a:r>
              <a:rPr kumimoji="1" lang="zh-CN" altLang="en-US" sz="3200" dirty="0" smtClean="0"/>
              <a:t>（一</a:t>
            </a:r>
            <a:r>
              <a:rPr kumimoji="1" lang="zh-CN" altLang="en-US" sz="3200" dirty="0"/>
              <a:t>）完善“五中心一枢纽”城市功能有利成都产业新发展</a:t>
            </a:r>
          </a:p>
        </p:txBody>
      </p:sp>
      <p:sp>
        <p:nvSpPr>
          <p:cNvPr id="4" name="标题 1"/>
          <p:cNvSpPr txBox="1">
            <a:spLocks/>
          </p:cNvSpPr>
          <p:nvPr/>
        </p:nvSpPr>
        <p:spPr>
          <a:xfrm>
            <a:off x="280175" y="1091380"/>
            <a:ext cx="10028948" cy="4999704"/>
          </a:xfrm>
          <a:prstGeom prst="rect">
            <a:avLst/>
          </a:prstGeom>
          <a:effectLst/>
        </p:spPr>
        <p:txBody>
          <a:bodyPr vert="horz" lIns="91440" tIns="45720" rIns="91440" bIns="45720" rtlCol="0" anchor="ctr">
            <a:noAutofit/>
          </a:bodyPr>
          <a:lstStyle>
            <a:lvl1pPr algn="l" defTabSz="457200" rtl="0" eaLnBrk="1" latinLnBrk="0" hangingPunct="1">
              <a:spcBef>
                <a:spcPct val="0"/>
              </a:spcBef>
              <a:buNone/>
              <a:defRPr sz="3600" kern="1200" cap="all">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kumimoji="1" lang="zh-CN" altLang="en-US" sz="2400" dirty="0" smtClean="0">
                <a:latin typeface="STFangsong" charset="-122"/>
                <a:ea typeface="STFangsong" charset="-122"/>
                <a:cs typeface="STFangsong" charset="-122"/>
              </a:rPr>
              <a:t>       产业</a:t>
            </a:r>
            <a:r>
              <a:rPr kumimoji="1" lang="zh-CN" altLang="en-US" sz="2400" dirty="0">
                <a:latin typeface="STFangsong" charset="-122"/>
                <a:ea typeface="STFangsong" charset="-122"/>
                <a:cs typeface="STFangsong" charset="-122"/>
              </a:rPr>
              <a:t>是城市功能的物质载体，城市功能的集聚与扩散也将促进产业高水平发展。成都建设以“五中心一枢纽”功能为核心的国家中心城市，将带来新一轮的经济增长，关键产业发展将迎来新风口。西部经济中心作为国家组织经济活动、配置资源的中枢以及区域经济的极核，将促进成都电子信息、汽车制造、装备制造等支柱和优势产业的发展。西部科技中心作为创新要素集聚和配置的高地，将促进成都科技服务业等技术密集型和知识密集型产业的发展。西部金融中心作为资本的集聚、流通和高效配置的核心，将促进成都金融服务水平提高和产业发展。西部文创中心作为文化传承和繁荣的重要承载，将促进成都文化创意产业的发展。西部对外交往中心作为全球经济贸易合作和政治文化交流的窗口，将促进成都外贸服务、会展旅游等产业的发展。综合交通通信枢纽作为通达全球的国际性门户，将促进成都适空适铁产业及流通服务业、信息服务业的发展。</a:t>
            </a:r>
          </a:p>
        </p:txBody>
      </p:sp>
      <p:sp>
        <p:nvSpPr>
          <p:cNvPr id="3" name="幻灯片编号占位符 2"/>
          <p:cNvSpPr>
            <a:spLocks noGrp="1"/>
          </p:cNvSpPr>
          <p:nvPr>
            <p:ph type="sldNum" sz="quarter" idx="12"/>
          </p:nvPr>
        </p:nvSpPr>
        <p:spPr/>
        <p:txBody>
          <a:bodyPr/>
          <a:lstStyle/>
          <a:p>
            <a:fld id="{D57F1E4F-1CFF-5643-939E-217C01CDF565}" type="slidenum">
              <a:rPr lang="en-US" smtClean="0"/>
              <a:pPr/>
              <a:t>9</a:t>
            </a:fld>
            <a:endParaRPr lang="en-US" dirty="0"/>
          </a:p>
        </p:txBody>
      </p:sp>
    </p:spTree>
    <p:extLst>
      <p:ext uri="{BB962C8B-B14F-4D97-AF65-F5344CB8AC3E}">
        <p14:creationId xmlns:p14="http://schemas.microsoft.com/office/powerpoint/2010/main" val="1521990652"/>
      </p:ext>
    </p:extLst>
  </p:cSld>
  <p:clrMapOvr>
    <a:masterClrMapping/>
  </p:clrMapOvr>
  <p:timing>
    <p:tnLst>
      <p:par>
        <p:cTn id="1" dur="indefinite" restart="never" nodeType="tmRoot"/>
      </p:par>
    </p:tnLst>
  </p:timing>
</p:sld>
</file>

<file path=ppt/theme/theme1.xml><?xml version="1.0" encoding="utf-8"?>
<a:theme xmlns:a="http://schemas.openxmlformats.org/drawingml/2006/main" name="切片">
  <a:themeElements>
    <a:clrScheme name="Slice">
      <a:dk1>
        <a:sysClr val="windowText" lastClr="000000"/>
      </a:dk1>
      <a:lt1>
        <a:sysClr val="window" lastClr="FFFFFF"/>
      </a:lt1>
      <a:dk2>
        <a:srgbClr val="146194"/>
      </a:dk2>
      <a:lt2>
        <a:srgbClr val="76DBF4"/>
      </a:lt2>
      <a:accent1>
        <a:srgbClr val="052F61"/>
      </a:accent1>
      <a:accent2>
        <a:srgbClr val="A50E82"/>
      </a:accent2>
      <a:accent3>
        <a:srgbClr val="14967C"/>
      </a:accent3>
      <a:accent4>
        <a:srgbClr val="6A9E1F"/>
      </a:accent4>
      <a:accent5>
        <a:srgbClr val="E87D37"/>
      </a:accent5>
      <a:accent6>
        <a:srgbClr val="C62324"/>
      </a:accent6>
      <a:hlink>
        <a:srgbClr val="0D2E46"/>
      </a:hlink>
      <a:folHlink>
        <a:srgbClr val="356A95"/>
      </a:folHlink>
    </a:clrScheme>
    <a:fontScheme name="Slice">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Slice">
      <a:fillStyleLst>
        <a:solidFill>
          <a:schemeClr val="phClr"/>
        </a:solidFill>
        <a:gradFill rotWithShape="1">
          <a:gsLst>
            <a:gs pos="0">
              <a:schemeClr val="phClr">
                <a:tint val="62000"/>
                <a:hueMod val="94000"/>
                <a:satMod val="140000"/>
                <a:lumMod val="110000"/>
              </a:schemeClr>
            </a:gs>
            <a:gs pos="100000">
              <a:schemeClr val="phClr">
                <a:tint val="84000"/>
                <a:satMod val="160000"/>
              </a:schemeClr>
            </a:gs>
          </a:gsLst>
          <a:lin ang="5400000" scaled="0"/>
        </a:gradFill>
        <a:gradFill rotWithShape="1">
          <a:gsLst>
            <a:gs pos="0">
              <a:schemeClr val="phClr">
                <a:tint val="98000"/>
                <a:hueMod val="94000"/>
                <a:satMod val="130000"/>
                <a:lumMod val="128000"/>
              </a:schemeClr>
            </a:gs>
            <a:gs pos="100000">
              <a:schemeClr val="phClr">
                <a:shade val="94000"/>
                <a:lumMod val="88000"/>
              </a:schemeClr>
            </a:gs>
          </a:gsLst>
          <a:lin ang="5400000" scaled="0"/>
        </a:gradFill>
      </a:fillStyleLst>
      <a:lnStyleLst>
        <a:ln w="9525" cap="rnd" cmpd="sng" algn="ctr">
          <a:solidFill>
            <a:schemeClr val="phClr">
              <a:tint val="76000"/>
              <a:alpha val="60000"/>
              <a:hueMod val="94000"/>
            </a:schemeClr>
          </a:solidFill>
          <a:prstDash val="solid"/>
        </a:ln>
        <a:ln w="15875" cap="rnd" cmpd="sng" algn="ctr">
          <a:solidFill>
            <a:schemeClr val="phClr">
              <a:hueMod val="94000"/>
            </a:schemeClr>
          </a:solidFill>
          <a:prstDash val="solid"/>
        </a:ln>
        <a:ln w="28575" cap="rnd"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50800" dist="38100" dir="5400000" rotWithShape="0">
              <a:srgbClr val="000000">
                <a:alpha val="46000"/>
              </a:srgbClr>
            </a:outerShdw>
          </a:effectLst>
          <a:scene3d>
            <a:camera prst="orthographicFront">
              <a:rot lat="0" lon="0" rev="0"/>
            </a:camera>
            <a:lightRig rig="threePt" dir="t"/>
          </a:scene3d>
          <a:sp3d prstMaterial="plastic">
            <a:bevelT w="25400" h="25400"/>
          </a:sp3d>
        </a:effectStyle>
      </a:effectStyleLst>
      <a:bgFillStyleLst>
        <a:solidFill>
          <a:schemeClr val="phClr"/>
        </a:solidFill>
        <a:gradFill rotWithShape="1">
          <a:gsLst>
            <a:gs pos="10000">
              <a:schemeClr val="phClr">
                <a:tint val="97000"/>
                <a:hueMod val="92000"/>
                <a:satMod val="169000"/>
                <a:lumMod val="164000"/>
              </a:schemeClr>
            </a:gs>
            <a:gs pos="100000">
              <a:schemeClr val="phClr">
                <a:shade val="96000"/>
                <a:satMod val="120000"/>
                <a:lumMod val="90000"/>
              </a:schemeClr>
            </a:gs>
          </a:gsLst>
          <a:lin ang="6120000" scaled="1"/>
        </a:gradFill>
        <a:gradFill rotWithShape="1">
          <a:gsLst>
            <a:gs pos="0">
              <a:schemeClr val="phClr">
                <a:tint val="97000"/>
                <a:hueMod val="92000"/>
                <a:satMod val="169000"/>
                <a:lumMod val="164000"/>
              </a:schemeClr>
            </a:gs>
            <a:gs pos="100000">
              <a:schemeClr val="phClr">
                <a:shade val="96000"/>
                <a:satMod val="120000"/>
                <a:lumMod val="90000"/>
              </a:schemeClr>
            </a:gs>
          </a:gsLst>
          <a:path path="circle">
            <a:fillToRect b="100000"/>
          </a:path>
        </a:gradFill>
      </a:bgFillStyleLst>
    </a:fmtScheme>
  </a:themeElements>
  <a:objectDefaults/>
  <a:extraClrSchemeLst/>
  <a:extLst>
    <a:ext uri="{05A4C25C-085E-4340-85A3-A5531E510DB2}">
      <thm15:themeFamily xmlns:thm15="http://schemas.microsoft.com/office/thememl/2012/main" name="Slice" id="{0507925B-6AC9-4358-8E18-C330545D08F8}" vid="{13FEC7C6-62A9-40C4-99D2-581AACACAA2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切片</Template>
  <TotalTime>131</TotalTime>
  <Words>4420</Words>
  <Application>Microsoft Macintosh PowerPoint</Application>
  <PresentationFormat>宽屏</PresentationFormat>
  <Paragraphs>114</Paragraphs>
  <Slides>34</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34</vt:i4>
      </vt:variant>
    </vt:vector>
  </HeadingPairs>
  <TitlesOfParts>
    <vt:vector size="41" baseType="lpstr">
      <vt:lpstr>Century Gothic</vt:lpstr>
      <vt:lpstr>DengXian</vt:lpstr>
      <vt:lpstr>SimHei</vt:lpstr>
      <vt:lpstr>STFangsong</vt:lpstr>
      <vt:lpstr>Wingdings 3</vt:lpstr>
      <vt:lpstr>幼圆</vt:lpstr>
      <vt:lpstr>切片</vt:lpstr>
      <vt:lpstr>2017成都产业发展白皮书系列之产业发展报告</vt:lpstr>
      <vt:lpstr>PowerPoint 演示文稿</vt:lpstr>
      <vt:lpstr>（一）城市定位从区域中心城市向国家中心城市演进</vt:lpstr>
      <vt:lpstr>（二）区域合作从城市单体发展向区域协调发展转变</vt:lpstr>
      <vt:lpstr>（三）增长动力从要素投入向“四轮”驱动转</vt:lpstr>
      <vt:lpstr>（四）产业结构从传统工业引领向产业融合发展转型</vt:lpstr>
      <vt:lpstr>（五）主导产业从中低端为主向高端高质高新产业迈进</vt:lpstr>
      <vt:lpstr>PowerPoint 演示文稿</vt:lpstr>
      <vt:lpstr>（一）完善“五中心一枢纽”城市功能有利成都产业新发展</vt:lpstr>
      <vt:lpstr>（二）建设全面创新改革试验区有利成都产业竞争力提升</vt:lpstr>
      <vt:lpstr>（三）建设国家级新区有利拓展成都产业发展新空间</vt:lpstr>
      <vt:lpstr>（四）建设四川自贸试验区有利提升成都双向投资水平</vt:lpstr>
      <vt:lpstr>（五）实施城市群战略有利推动区域整体综合实力提升</vt:lpstr>
      <vt:lpstr>（六）建设生态文明有利成都产业经济的可持续发展</vt:lpstr>
      <vt:lpstr>PowerPoint 演示文稿</vt:lpstr>
      <vt:lpstr>（一）经济腹地广阔的市场优势</vt:lpstr>
      <vt:lpstr>（二）科技资源富集的创新优势</vt:lpstr>
      <vt:lpstr>（三）高层次多类型的人才优势</vt:lpstr>
      <vt:lpstr>（四）承载能力凸显的空间优势</vt:lpstr>
      <vt:lpstr>（五）宜居宜业宜商的环境优势</vt:lpstr>
      <vt:lpstr>PowerPoint 演示文稿</vt:lpstr>
      <vt:lpstr>（一）总体发展目标</vt:lpstr>
      <vt:lpstr>（二）产业发展目标之一</vt:lpstr>
      <vt:lpstr>（二）产业发展目标之二</vt:lpstr>
      <vt:lpstr>（二）产业发展目标之三</vt:lpstr>
      <vt:lpstr>（二）产业发展目标之四</vt:lpstr>
      <vt:lpstr>PowerPoint 演示文稿</vt:lpstr>
      <vt:lpstr>（一）优化城市空间布局，重塑产业经济地理</vt:lpstr>
      <vt:lpstr>（二）构建良性产业生态圈，提升产业核心竞争力</vt:lpstr>
      <vt:lpstr>（三）推进要素供给侧改革，形成产业集聚优势</vt:lpstr>
      <vt:lpstr>（四）强化创新驱动能力，培育产业发展新动能</vt:lpstr>
      <vt:lpstr>（五）坚持开放引领战略，提高产业国际化水平</vt:lpstr>
      <vt:lpstr>（六）加强品牌战略力度，打造城市产业影响力</vt:lpstr>
      <vt:lpstr>2017成都产业发展白皮书系列之《产业发展报告》 2017成都产业发展白皮书系列之《产业空间布局报告》 2017成都产业发展白皮书系列之《产业发展政策》 2017成都各区市县产业发展政策汇编 2017成都产业发展白皮书系列之《重点产业报告》 2017成都产业发展白皮书系列之《重点产业园区报告》</vt:lpstr>
    </vt:vector>
  </TitlesOfParts>
  <Company/>
  <LinksUpToDate>false</LinksUpToDate>
  <SharedDoc>false</SharedDoc>
  <HyperlinksChanged>false</HyperlinksChanged>
  <AppVersion>15.0035</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2017成都产业发展报告</dc:title>
  <dc:creator>杨君</dc:creator>
  <cp:lastModifiedBy>杨君</cp:lastModifiedBy>
  <cp:revision>75</cp:revision>
  <cp:lastPrinted>2017-07-22T11:57:52Z</cp:lastPrinted>
  <dcterms:created xsi:type="dcterms:W3CDTF">2017-07-22T09:38:04Z</dcterms:created>
  <dcterms:modified xsi:type="dcterms:W3CDTF">2017-07-24T02:35:47Z</dcterms:modified>
</cp:coreProperties>
</file>